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80" r:id="rId2"/>
    <p:sldMasterId id="2147483697" r:id="rId3"/>
    <p:sldMasterId id="2147483714" r:id="rId4"/>
    <p:sldMasterId id="2147483772" r:id="rId5"/>
  </p:sldMasterIdLst>
  <p:notesMasterIdLst>
    <p:notesMasterId r:id="rId53"/>
  </p:notesMasterIdLst>
  <p:handoutMasterIdLst>
    <p:handoutMasterId r:id="rId54"/>
  </p:handoutMasterIdLst>
  <p:sldIdLst>
    <p:sldId id="285" r:id="rId6"/>
    <p:sldId id="443" r:id="rId7"/>
    <p:sldId id="447" r:id="rId8"/>
    <p:sldId id="1004" r:id="rId9"/>
    <p:sldId id="925" r:id="rId10"/>
    <p:sldId id="897" r:id="rId11"/>
    <p:sldId id="1018" r:id="rId12"/>
    <p:sldId id="1019" r:id="rId13"/>
    <p:sldId id="1003" r:id="rId14"/>
    <p:sldId id="1041" r:id="rId15"/>
    <p:sldId id="1037" r:id="rId16"/>
    <p:sldId id="1042" r:id="rId17"/>
    <p:sldId id="1043" r:id="rId18"/>
    <p:sldId id="1017" r:id="rId19"/>
    <p:sldId id="1036" r:id="rId20"/>
    <p:sldId id="1035" r:id="rId21"/>
    <p:sldId id="1050" r:id="rId22"/>
    <p:sldId id="1023" r:id="rId23"/>
    <p:sldId id="1051" r:id="rId24"/>
    <p:sldId id="1015" r:id="rId25"/>
    <p:sldId id="1052" r:id="rId26"/>
    <p:sldId id="1032" r:id="rId27"/>
    <p:sldId id="1016" r:id="rId28"/>
    <p:sldId id="1053" r:id="rId29"/>
    <p:sldId id="1030" r:id="rId30"/>
    <p:sldId id="1045" r:id="rId31"/>
    <p:sldId id="1024" r:id="rId32"/>
    <p:sldId id="1044" r:id="rId33"/>
    <p:sldId id="1025" r:id="rId34"/>
    <p:sldId id="1039" r:id="rId35"/>
    <p:sldId id="1028" r:id="rId36"/>
    <p:sldId id="1040" r:id="rId37"/>
    <p:sldId id="1049" r:id="rId38"/>
    <p:sldId id="1054" r:id="rId39"/>
    <p:sldId id="1061" r:id="rId40"/>
    <p:sldId id="1055" r:id="rId41"/>
    <p:sldId id="1057" r:id="rId42"/>
    <p:sldId id="1059" r:id="rId43"/>
    <p:sldId id="1058" r:id="rId44"/>
    <p:sldId id="1060" r:id="rId45"/>
    <p:sldId id="1062" r:id="rId46"/>
    <p:sldId id="1063" r:id="rId47"/>
    <p:sldId id="1047" r:id="rId48"/>
    <p:sldId id="1048" r:id="rId49"/>
    <p:sldId id="501" r:id="rId50"/>
    <p:sldId id="894" r:id="rId51"/>
    <p:sldId id="354" r:id="rId5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660066"/>
    <a:srgbClr val="BA0315"/>
    <a:srgbClr val="1C8632"/>
    <a:srgbClr val="F22620"/>
    <a:srgbClr val="147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6016" autoAdjust="0"/>
    <p:restoredTop sz="86408" autoAdjust="0"/>
  </p:normalViewPr>
  <p:slideViewPr>
    <p:cSldViewPr snapToGrid="0" snapToObjects="1">
      <p:cViewPr varScale="1">
        <p:scale>
          <a:sx n="114" d="100"/>
          <a:sy n="114" d="100"/>
        </p:scale>
        <p:origin x="1720" y="176"/>
      </p:cViewPr>
      <p:guideLst>
        <p:guide orient="horz" pos="773"/>
        <p:guide pos="2888"/>
      </p:guideLst>
    </p:cSldViewPr>
  </p:slideViewPr>
  <p:outlineViewPr>
    <p:cViewPr>
      <p:scale>
        <a:sx n="33" d="100"/>
        <a:sy n="33" d="100"/>
      </p:scale>
      <p:origin x="0" y="30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E13A2-35B1-5548-A060-F57501A59C3A}" type="datetimeFigureOut">
              <a:rPr lang="en-US" smtClean="0"/>
              <a:t>4/10/19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6AA99-25C7-984A-ADC5-D1BA9D2A166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5121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26272-CFC0-F740-A389-9EF664B0DF9E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EA98F-A6DD-1743-A775-255317C4D7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9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EA98F-A6DD-1743-A775-255317C4D7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1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0" y="695325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4313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0" y="695325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4313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2711FE5-B6DA-F54D-A3A7-F308D39A1ADD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FD40461-D8E3-FA4D-95E5-5C947F408A7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2711FE5-B6DA-F54D-A3A7-F308D39A1ADD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FD40461-D8E3-FA4D-95E5-5C947F408A7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68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94" y="273868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2711FE5-B6DA-F54D-A3A7-F308D39A1ADD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FD40461-D8E3-FA4D-95E5-5C947F408A7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133" y="3705877"/>
            <a:ext cx="8320038" cy="1021556"/>
          </a:xfrm>
        </p:spPr>
        <p:txBody>
          <a:bodyPr rIns="288000"/>
          <a:lstStyle>
            <a:lvl1pPr algn="r">
              <a:defRPr sz="4000" b="1" cap="all"/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5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7300" y="4905375"/>
            <a:ext cx="266700" cy="228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73771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06426" y="3398067"/>
            <a:ext cx="5132388" cy="720329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293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606432" y="4254106"/>
            <a:ext cx="5149851" cy="490538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5" name="Picture 4" descr="logo8-curves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21123" y="3717078"/>
            <a:ext cx="2968295" cy="7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3587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06426" y="3398067"/>
            <a:ext cx="5132388" cy="720329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293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606432" y="4254106"/>
            <a:ext cx="5149851" cy="490538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5" name="Picture 4" descr="logo8-curve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1123" y="3717078"/>
            <a:ext cx="2968295" cy="7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265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37" y="102420"/>
            <a:ext cx="8520113" cy="450056"/>
          </a:xfrm>
        </p:spPr>
        <p:txBody>
          <a:bodyPr/>
          <a:lstStyle>
            <a:lvl1pPr>
              <a:defRPr sz="30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37" y="669874"/>
            <a:ext cx="8524875" cy="4189553"/>
          </a:xfrm>
        </p:spPr>
        <p:txBody>
          <a:bodyPr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855395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54000" y="4912042"/>
            <a:ext cx="751840" cy="155258"/>
          </a:xfrm>
          <a:prstGeom prst="rect">
            <a:avLst/>
          </a:prstGeom>
          <a:solidFill>
            <a:srgbClr val="F6F6F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4210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74048"/>
            <a:ext cx="7772400" cy="45763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047907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8" y="693776"/>
            <a:ext cx="4186239" cy="3810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7" y="693789"/>
            <a:ext cx="4186237" cy="38103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1146444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1393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2711FE5-B6DA-F54D-A3A7-F308D39A1ADD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FD40461-D8E3-FA4D-95E5-5C947F408A7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5717165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IE" sz="2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5834686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IE" sz="20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9728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69" y="20481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8236842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993143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3882874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8791" y="182189"/>
            <a:ext cx="2130425" cy="43219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40" y="182189"/>
            <a:ext cx="6242051" cy="43219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6477266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50876"/>
            <a:ext cx="530352" cy="32918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457200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dirty="0">
              <a:solidFill>
                <a:srgbClr val="292929"/>
              </a:solidFill>
              <a:latin typeface="Arial"/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150876"/>
            <a:ext cx="530352" cy="32918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457200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dirty="0">
              <a:solidFill>
                <a:srgbClr val="292929"/>
              </a:solidFill>
              <a:latin typeface="Arial"/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431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91"/>
            <a:ext cx="8229600" cy="751175"/>
          </a:xfrm>
        </p:spPr>
        <p:txBody>
          <a:bodyPr anchor="t"/>
          <a:lstStyle>
            <a:lvl1pPr algn="r">
              <a:defRPr b="1" cap="small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49124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399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28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2711FE5-B6DA-F54D-A3A7-F308D39A1ADD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FD40461-D8E3-FA4D-95E5-5C947F408A7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3967" y="573528"/>
            <a:ext cx="4392489" cy="167418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 b="1">
                <a:solidFill>
                  <a:srgbClr val="1C315C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283967" y="2234041"/>
            <a:ext cx="4392489" cy="112514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9437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61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558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1407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187624" y="4782183"/>
            <a:ext cx="9361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BAD104FA-2D9E-D64D-BC3E-C211885B2BFE}" type="datetime1">
              <a:rPr lang="en-I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10/04/2019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3808" y="4782183"/>
            <a:ext cx="18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 defTabSz="9144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04" y="4782183"/>
            <a:ext cx="3600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8F35348-C7A1-45FA-A9CA-55EE518DA86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8529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187624" y="4782183"/>
            <a:ext cx="9361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65931B7C-2712-C84E-B6CE-35DDD95D0930}" type="datetime1">
              <a:rPr lang="en-I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10/04/2019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3808" y="4782183"/>
            <a:ext cx="18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 defTabSz="9144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04" y="4782183"/>
            <a:ext cx="3600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8F35348-C7A1-45FA-A9CA-55EE518DA86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0328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187624" y="4782183"/>
            <a:ext cx="9361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F26CC6B8-AA00-B34C-9127-990C74C6C9A7}" type="datetime1">
              <a:rPr lang="en-I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10/04/2019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808" y="4782183"/>
            <a:ext cx="18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 defTabSz="9144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04" y="4782183"/>
            <a:ext cx="3600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8F35348-C7A1-45FA-A9CA-55EE518DA86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6960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187624" y="4782183"/>
            <a:ext cx="9361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DEA1A079-D403-6449-818E-3B73A8D2B008}" type="datetime1">
              <a:rPr lang="en-I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10/04/2019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3808" y="4782183"/>
            <a:ext cx="18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 defTabSz="9144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04" y="4782183"/>
            <a:ext cx="3600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8F35348-C7A1-45FA-A9CA-55EE518DA86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79594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187624" y="4782183"/>
            <a:ext cx="9361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8706B5A7-36D6-864F-8E77-9CF71CC418C8}" type="datetime1">
              <a:rPr lang="en-I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10/04/2019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3808" y="4782183"/>
            <a:ext cx="18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 defTabSz="9144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04" y="4782183"/>
            <a:ext cx="3600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8F35348-C7A1-45FA-A9CA-55EE518DA86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225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276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2711FE5-B6DA-F54D-A3A7-F308D39A1ADD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FD40461-D8E3-FA4D-95E5-5C947F408A7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187624" y="4782183"/>
            <a:ext cx="9361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4D2CF50F-4B5B-D046-8556-D35F36690942}" type="datetime1">
              <a:rPr lang="en-I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10/04/2019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3808" y="4782183"/>
            <a:ext cx="18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 defTabSz="9144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04" y="4782183"/>
            <a:ext cx="3600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8F35348-C7A1-45FA-A9CA-55EE518DA86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58140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187624" y="4782183"/>
            <a:ext cx="9361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B85D55D6-C559-1747-AAF9-56DE065F2F80}" type="datetime1">
              <a:rPr lang="en-I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10/04/2019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3808" y="4782183"/>
            <a:ext cx="18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 defTabSz="9144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04" y="4782183"/>
            <a:ext cx="3600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8F35348-C7A1-45FA-A9CA-55EE518DA86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2162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187624" y="4782183"/>
            <a:ext cx="9361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82C00C0F-D4B9-2C47-B544-586A65D90481}" type="datetime1">
              <a:rPr lang="en-I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10/04/2019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3808" y="4782183"/>
            <a:ext cx="18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 defTabSz="9144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04" y="4782183"/>
            <a:ext cx="3600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8F35348-C7A1-45FA-A9CA-55EE518DA86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4298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187624" y="4782183"/>
            <a:ext cx="9361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2E1F1D79-95E3-A14F-923C-49E4C769CAD1}" type="datetime1">
              <a:rPr lang="en-I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10/04/2019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3808" y="4782183"/>
            <a:ext cx="18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 defTabSz="9144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04" y="4782183"/>
            <a:ext cx="3600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8F35348-C7A1-45FA-A9CA-55EE518DA86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7152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91"/>
            <a:ext cx="8229600" cy="751175"/>
          </a:xfrm>
        </p:spPr>
        <p:txBody>
          <a:bodyPr anchor="t"/>
          <a:lstStyle>
            <a:lvl1pPr algn="r">
              <a:defRPr b="1" cap="small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25456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91"/>
            <a:ext cx="8229600" cy="751175"/>
          </a:xfrm>
        </p:spPr>
        <p:txBody>
          <a:bodyPr anchor="t"/>
          <a:lstStyle>
            <a:lvl1pPr algn="r">
              <a:defRPr b="1" cap="small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IE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68275" y="752365"/>
            <a:ext cx="8775608" cy="4274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/>
            </a:lvl1pPr>
            <a:lvl2pPr marL="285750" indent="-285750">
              <a:buFont typeface="Arial"/>
              <a:buChar char="•"/>
              <a:defRPr/>
            </a:lvl2pPr>
            <a:lvl3pPr marL="285750" indent="-285750">
              <a:buFont typeface="Arial"/>
              <a:buChar char="•"/>
              <a:defRPr/>
            </a:lvl3pPr>
            <a:lvl4pPr marL="285750" indent="-285750">
              <a:buFont typeface="Arial"/>
              <a:buChar char="•"/>
              <a:defRPr/>
            </a:lvl4pPr>
            <a:lvl5pPr marL="285750" indent="-285750">
              <a:buFont typeface="Arial"/>
              <a:buChar char="•"/>
              <a:defRPr/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4"/>
            <a:r>
              <a:rPr lang="ga-IE" dirty="0"/>
              <a:t>Second level</a:t>
            </a:r>
          </a:p>
          <a:p>
            <a:pPr lvl="3"/>
            <a:r>
              <a:rPr lang="ga-IE" dirty="0"/>
              <a:t>Third level</a:t>
            </a:r>
          </a:p>
          <a:p>
            <a:pPr lvl="4"/>
            <a:r>
              <a:rPr lang="ga-IE" dirty="0"/>
              <a:t>Fourth level</a:t>
            </a:r>
          </a:p>
          <a:p>
            <a:pPr lvl="5"/>
            <a:r>
              <a:rPr lang="ga-IE" dirty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45248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800" y="1676402"/>
            <a:ext cx="8521700" cy="10763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2819400"/>
            <a:ext cx="8521700" cy="647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596900" algn="l"/>
              </a:tabLst>
              <a:defRPr sz="22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596900" algn="l"/>
              </a:tabLst>
              <a:defRPr sz="22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596900" algn="l"/>
              </a:tabLst>
              <a:defRPr sz="22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596900" algn="l"/>
              </a:tabLst>
              <a:defRPr sz="22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596900" algn="l"/>
              </a:tabLst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01294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875123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1247775"/>
            <a:ext cx="8521700" cy="3429000"/>
          </a:xfrm>
          <a:prstGeom prst="rect">
            <a:avLst/>
          </a:prstGeom>
        </p:spPr>
        <p:txBody>
          <a:bodyPr numCol="2" spcCol="426084" anchor="t"/>
          <a:lstStyle>
            <a:lvl1pPr marL="6593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041400" algn="l"/>
              </a:tabLst>
              <a:defRPr sz="2200"/>
            </a:lvl1pPr>
            <a:lvl2pPr marL="10149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358900" algn="l"/>
              </a:tabLst>
              <a:defRPr sz="2200"/>
            </a:lvl2pPr>
            <a:lvl3pPr marL="13578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676400" algn="l"/>
              </a:tabLst>
              <a:defRPr sz="2200"/>
            </a:lvl3pPr>
            <a:lvl4pPr marL="17134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993900" algn="l"/>
              </a:tabLst>
              <a:defRPr sz="2200"/>
            </a:lvl4pPr>
            <a:lvl5pPr marL="20690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2311400" algn="l"/>
              </a:tabLst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570551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66750"/>
            <a:ext cx="8521700" cy="381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900"/>
              </a:spcBef>
              <a:buBlip>
                <a:blip r:embed="rId3"/>
              </a:buBlip>
            </a:lvl1pPr>
            <a:lvl2pPr>
              <a:lnSpc>
                <a:spcPct val="100000"/>
              </a:lnSpc>
              <a:spcBef>
                <a:spcPts val="2900"/>
              </a:spcBef>
              <a:buBlip>
                <a:blip r:embed="rId3"/>
              </a:buBlip>
            </a:lvl2pPr>
            <a:lvl3pPr>
              <a:lnSpc>
                <a:spcPct val="100000"/>
              </a:lnSpc>
              <a:spcBef>
                <a:spcPts val="2900"/>
              </a:spcBef>
              <a:buBlip>
                <a:blip r:embed="rId3"/>
              </a:buBlip>
            </a:lvl3pPr>
            <a:lvl4pPr>
              <a:lnSpc>
                <a:spcPct val="100000"/>
              </a:lnSpc>
              <a:spcBef>
                <a:spcPts val="2900"/>
              </a:spcBef>
              <a:buBlip>
                <a:blip r:embed="rId3"/>
              </a:buBlip>
            </a:lvl4pPr>
            <a:lvl5pPr>
              <a:lnSpc>
                <a:spcPct val="100000"/>
              </a:lnSpc>
              <a:spcBef>
                <a:spcPts val="2900"/>
              </a:spcBef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22835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2711FE5-B6DA-F54D-A3A7-F308D39A1ADD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FD40461-D8E3-FA4D-95E5-5C947F408A7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19278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49949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04800" y="1676400"/>
            <a:ext cx="8521700" cy="1790700"/>
          </a:xfrm>
          <a:prstGeom prst="rect">
            <a:avLst/>
          </a:prstGeom>
        </p:spPr>
        <p:txBody>
          <a:bodyPr/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260918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sz="half" idx="13"/>
          </p:nvPr>
        </p:nvSpPr>
        <p:spPr>
          <a:xfrm>
            <a:off x="2215764" y="612954"/>
            <a:ext cx="4704888" cy="264033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304800" y="3448052"/>
            <a:ext cx="8521700" cy="1171575"/>
          </a:xfrm>
          <a:prstGeom prst="rect">
            <a:avLst/>
          </a:prstGeom>
        </p:spPr>
        <p:txBody>
          <a:bodyPr/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68183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>
            <a:spLocks noGrp="1"/>
          </p:cNvSpPr>
          <p:nvPr>
            <p:ph type="pic" sz="quarter" idx="13"/>
          </p:nvPr>
        </p:nvSpPr>
        <p:spPr>
          <a:xfrm>
            <a:off x="5257819" y="1066802"/>
            <a:ext cx="3089975" cy="303847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304800" y="742951"/>
            <a:ext cx="4622800" cy="1743075"/>
          </a:xfrm>
          <a:prstGeom prst="rect">
            <a:avLst/>
          </a:prstGeom>
        </p:spPr>
        <p:txBody>
          <a:bodyPr anchor="b"/>
          <a:lstStyle>
            <a:lvl1pPr>
              <a:defRPr sz="4800"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r>
              <a:t>Title Text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2533652"/>
            <a:ext cx="4622800" cy="174307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596900" algn="l"/>
              </a:tabLst>
              <a:defRPr sz="22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596900" algn="l"/>
              </a:tabLst>
              <a:defRPr sz="22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596900" algn="l"/>
              </a:tabLst>
              <a:defRPr sz="22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596900" algn="l"/>
              </a:tabLst>
              <a:defRPr sz="22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596900" algn="l"/>
              </a:tabLst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6979443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Image"/>
          <p:cNvSpPr>
            <a:spLocks noGrp="1"/>
          </p:cNvSpPr>
          <p:nvPr>
            <p:ph type="pic" sz="quarter" idx="13"/>
          </p:nvPr>
        </p:nvSpPr>
        <p:spPr>
          <a:xfrm>
            <a:off x="5257819" y="1552577"/>
            <a:ext cx="3089975" cy="303847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247775"/>
            <a:ext cx="4622800" cy="3429000"/>
          </a:xfrm>
          <a:prstGeom prst="rect">
            <a:avLst/>
          </a:prstGeom>
        </p:spPr>
        <p:txBody>
          <a:bodyPr/>
          <a:lstStyle>
            <a:lvl1pPr marL="6593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041400" algn="l"/>
              </a:tabLst>
              <a:defRPr sz="2200"/>
            </a:lvl1pPr>
            <a:lvl2pPr marL="10149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358900" algn="l"/>
              </a:tabLst>
              <a:defRPr sz="2200"/>
            </a:lvl2pPr>
            <a:lvl3pPr marL="13578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676400" algn="l"/>
              </a:tabLst>
              <a:defRPr sz="2200"/>
            </a:lvl3pPr>
            <a:lvl4pPr marL="17134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993900" algn="l"/>
              </a:tabLst>
              <a:defRPr sz="2200"/>
            </a:lvl4pPr>
            <a:lvl5pPr marL="20690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2311400" algn="l"/>
              </a:tabLst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45323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247775"/>
            <a:ext cx="4622800" cy="3429000"/>
          </a:xfrm>
          <a:prstGeom prst="rect">
            <a:avLst/>
          </a:prstGeom>
        </p:spPr>
        <p:txBody>
          <a:bodyPr/>
          <a:lstStyle>
            <a:lvl1pPr marL="6593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041400" algn="l"/>
              </a:tabLst>
              <a:defRPr sz="2200"/>
            </a:lvl1pPr>
            <a:lvl2pPr marL="10149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358900" algn="l"/>
              </a:tabLst>
              <a:defRPr sz="2200"/>
            </a:lvl2pPr>
            <a:lvl3pPr marL="13578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676400" algn="l"/>
              </a:tabLst>
              <a:defRPr sz="2200"/>
            </a:lvl3pPr>
            <a:lvl4pPr marL="17134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993900" algn="l"/>
              </a:tabLst>
              <a:defRPr sz="2200"/>
            </a:lvl4pPr>
            <a:lvl5pPr marL="20690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2311400" algn="l"/>
              </a:tabLst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3313519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61000" y="1247775"/>
            <a:ext cx="3378200" cy="3429000"/>
          </a:xfrm>
          <a:prstGeom prst="rect">
            <a:avLst/>
          </a:prstGeom>
        </p:spPr>
        <p:txBody>
          <a:bodyPr/>
          <a:lstStyle>
            <a:lvl1pPr marL="6593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041400" algn="l"/>
              </a:tabLst>
              <a:defRPr sz="2200"/>
            </a:lvl1pPr>
            <a:lvl2pPr marL="10149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358900" algn="l"/>
              </a:tabLst>
              <a:defRPr sz="2200"/>
            </a:lvl2pPr>
            <a:lvl3pPr marL="13578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676400" algn="l"/>
              </a:tabLst>
              <a:defRPr sz="2200"/>
            </a:lvl3pPr>
            <a:lvl4pPr marL="17134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1993900" algn="l"/>
              </a:tabLst>
              <a:defRPr sz="2200"/>
            </a:lvl4pPr>
            <a:lvl5pPr marL="2069095" indent="-278395">
              <a:lnSpc>
                <a:spcPct val="100000"/>
              </a:lnSpc>
              <a:spcBef>
                <a:spcPts val="3200"/>
              </a:spcBef>
              <a:buBlip>
                <a:blip r:embed="rId2"/>
              </a:buBlip>
              <a:tabLst>
                <a:tab pos="2311400" algn="l"/>
              </a:tabLst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34760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889000" y="161925"/>
            <a:ext cx="7353300" cy="1009650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defRPr sz="620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" y="1466852"/>
            <a:ext cx="9131300" cy="3286125"/>
          </a:xfrm>
          <a:prstGeom prst="rect">
            <a:avLst/>
          </a:prstGeom>
        </p:spPr>
        <p:txBody>
          <a:bodyPr lIns="50800" tIns="50800" rIns="50800" bIns="50800"/>
          <a:lstStyle>
            <a:lvl1pPr marL="1586948" indent="-1536148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3"/>
              </a:buBlip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  <a:lvl2pPr marL="2233603" indent="-950903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2pPr>
            <a:lvl3pPr marL="2932103" indent="-950903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3pPr>
            <a:lvl4pPr marL="3617903" indent="-950903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4pPr>
            <a:lvl5pPr marL="4303703" indent="-950903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1935" y="4857750"/>
            <a:ext cx="243656" cy="287258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pc="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71855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889000" y="571500"/>
            <a:ext cx="7353300" cy="1943100"/>
          </a:xfrm>
          <a:prstGeom prst="rect">
            <a:avLst/>
          </a:prstGeom>
        </p:spPr>
        <p:txBody>
          <a:bodyPr lIns="50800" tIns="50800" rIns="50800" bIns="50800" anchor="b"/>
          <a:lstStyle>
            <a:lvl1pPr>
              <a:defRPr sz="760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9000" y="2571752"/>
            <a:ext cx="7353300" cy="1171575"/>
          </a:xfrm>
          <a:prstGeom prst="rect">
            <a:avLst/>
          </a:prstGeom>
        </p:spPr>
        <p:txBody>
          <a:bodyPr lIns="50800" tIns="50800" rIns="50800" bIns="50800" anchor="t"/>
          <a:lstStyle>
            <a:lvl1pPr marL="0" indent="0" algn="ctr" defTabSz="4064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  <a:lvl2pPr marL="0" indent="0" algn="ctr" defTabSz="4064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2pPr>
            <a:lvl3pPr marL="0" indent="0" algn="ctr" defTabSz="4064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3pPr>
            <a:lvl4pPr marL="0" indent="0" algn="ctr" defTabSz="4064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4pPr>
            <a:lvl5pPr marL="0" indent="0" algn="ctr" defTabSz="4064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1935" y="4857750"/>
            <a:ext cx="243656" cy="287258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pc="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4668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2711FE5-B6DA-F54D-A3A7-F308D39A1ADD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FD40461-D8E3-FA4D-95E5-5C947F408A7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889000" y="133351"/>
            <a:ext cx="7353300" cy="1285875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z="5800">
                <a:solidFill>
                  <a:srgbClr val="000000"/>
                </a:solid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1297" y="4867275"/>
            <a:ext cx="288791" cy="287258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pc="0">
                <a:solidFill>
                  <a:srgbClr val="000000"/>
                </a:solid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rPr>
                <a:latin typeface="Gill Sans"/>
                <a:ea typeface="Gill Sans"/>
                <a:cs typeface="Gill Sans"/>
              </a:rPr>
              <a:pPr/>
              <a:t>‹#›</a:t>
            </a:fld>
            <a:endParaRPr>
              <a:latin typeface="Gill Sans"/>
              <a:ea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9397986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889000" y="161925"/>
            <a:ext cx="7353300" cy="1009650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defRPr sz="620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" y="1466852"/>
            <a:ext cx="9131300" cy="3286125"/>
          </a:xfrm>
          <a:prstGeom prst="rect">
            <a:avLst/>
          </a:prstGeom>
        </p:spPr>
        <p:txBody>
          <a:bodyPr lIns="50800" tIns="50800" rIns="50800" bIns="50800"/>
          <a:lstStyle>
            <a:lvl1pPr marL="1586948" indent="-1536148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3"/>
              </a:buBlip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  <a:lvl2pPr marL="2233603" indent="-950903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2pPr>
            <a:lvl3pPr marL="2932103" indent="-950903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3pPr>
            <a:lvl4pPr marL="3617903" indent="-950903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4pPr>
            <a:lvl5pPr marL="4303703" indent="-950903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2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1935" y="4857750"/>
            <a:ext cx="243656" cy="287258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pc="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22115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669726" y="234426"/>
            <a:ext cx="7804548" cy="1138535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defTabSz="584200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6" y="1372941"/>
            <a:ext cx="7804548" cy="3315148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296333" indent="-296333" defTabSz="584200">
              <a:lnSpc>
                <a:spcPct val="100000"/>
              </a:lnSpc>
              <a:spcBef>
                <a:spcPts val="4200"/>
              </a:spcBef>
              <a:buSzPct val="125000"/>
              <a:buChar char="•"/>
              <a:tabLst/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740833" indent="-296333" defTabSz="584200">
              <a:lnSpc>
                <a:spcPct val="100000"/>
              </a:lnSpc>
              <a:spcBef>
                <a:spcPts val="42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584200">
              <a:lnSpc>
                <a:spcPct val="100000"/>
              </a:lnSpc>
              <a:spcBef>
                <a:spcPts val="42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584200">
              <a:lnSpc>
                <a:spcPct val="100000"/>
              </a:lnSpc>
              <a:spcBef>
                <a:spcPts val="42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584200">
              <a:lnSpc>
                <a:spcPct val="100000"/>
              </a:lnSpc>
              <a:spcBef>
                <a:spcPts val="42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28" y="4878958"/>
            <a:ext cx="277418" cy="256800"/>
          </a:xfrm>
          <a:prstGeom prst="rect">
            <a:avLst/>
          </a:prstGeom>
        </p:spPr>
        <p:txBody>
          <a:bodyPr lIns="35718" tIns="35718" rIns="35718" bIns="35718"/>
          <a:lstStyle>
            <a:lvl1pPr defTabSz="584200">
              <a:defRPr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2778733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xfrm>
            <a:off x="889042" y="133350"/>
            <a:ext cx="7353301" cy="1285876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z="5600">
                <a:solidFill>
                  <a:srgbClr val="000000"/>
                </a:solid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9014" y="4867296"/>
            <a:ext cx="273274" cy="271869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z="11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rPr>
                <a:latin typeface="Gill Sans"/>
                <a:ea typeface="Gill Sans"/>
                <a:cs typeface="Gill Sans"/>
              </a:rPr>
              <a:pPr/>
              <a:t>‹#›</a:t>
            </a:fld>
            <a:endParaRPr>
              <a:latin typeface="Gill Sans"/>
              <a:ea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95273568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669726" y="234426"/>
            <a:ext cx="7804548" cy="1138535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defTabSz="584200">
              <a:defRPr sz="5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28" y="4878958"/>
            <a:ext cx="277418" cy="256800"/>
          </a:xfrm>
          <a:prstGeom prst="rect">
            <a:avLst/>
          </a:prstGeom>
        </p:spPr>
        <p:txBody>
          <a:bodyPr lIns="35718" tIns="35718" rIns="35718" bIns="35718"/>
          <a:lstStyle>
            <a:lvl1pPr defTabSz="584200">
              <a:defRPr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48578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>
            <a:spLocks noGrp="1"/>
          </p:cNvSpPr>
          <p:nvPr>
            <p:ph type="title"/>
          </p:nvPr>
        </p:nvSpPr>
        <p:spPr>
          <a:xfrm>
            <a:off x="669726" y="234426"/>
            <a:ext cx="7804548" cy="1138535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defTabSz="584200">
              <a:defRPr sz="5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6" y="1372941"/>
            <a:ext cx="7804548" cy="3315148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296333" indent="-296333" defTabSz="584200">
              <a:lnSpc>
                <a:spcPct val="100000"/>
              </a:lnSpc>
              <a:spcBef>
                <a:spcPts val="42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defTabSz="584200">
              <a:lnSpc>
                <a:spcPct val="100000"/>
              </a:lnSpc>
              <a:spcBef>
                <a:spcPts val="42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584200">
              <a:lnSpc>
                <a:spcPct val="100000"/>
              </a:lnSpc>
              <a:spcBef>
                <a:spcPts val="42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584200">
              <a:lnSpc>
                <a:spcPct val="100000"/>
              </a:lnSpc>
              <a:spcBef>
                <a:spcPts val="42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584200">
              <a:lnSpc>
                <a:spcPct val="100000"/>
              </a:lnSpc>
              <a:spcBef>
                <a:spcPts val="42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28" y="4878958"/>
            <a:ext cx="277418" cy="256800"/>
          </a:xfrm>
          <a:prstGeom prst="rect">
            <a:avLst/>
          </a:prstGeom>
        </p:spPr>
        <p:txBody>
          <a:bodyPr lIns="35718" tIns="35718" rIns="35718" bIns="35718"/>
          <a:lstStyle>
            <a:lvl1pPr defTabSz="584200">
              <a:defRPr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25288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Text"/>
          <p:cNvSpPr txBox="1">
            <a:spLocks noGrp="1"/>
          </p:cNvSpPr>
          <p:nvPr>
            <p:ph type="title"/>
          </p:nvPr>
        </p:nvSpPr>
        <p:spPr>
          <a:xfrm>
            <a:off x="889042" y="161946"/>
            <a:ext cx="7353301" cy="1009651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defRPr sz="600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86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5" y="1466852"/>
            <a:ext cx="9131301" cy="3286125"/>
          </a:xfrm>
          <a:prstGeom prst="rect">
            <a:avLst/>
          </a:prstGeom>
        </p:spPr>
        <p:txBody>
          <a:bodyPr lIns="50800" tIns="50800" rIns="50800" bIns="50800"/>
          <a:lstStyle>
            <a:lvl1pPr marL="1490939" indent="-1440139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3"/>
              </a:buBlip>
              <a:tabLst/>
              <a:defRPr sz="30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  <a:lvl2pPr marL="2174171" indent="-891471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0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2pPr>
            <a:lvl3pPr marL="2872671" indent="-891471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0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3pPr>
            <a:lvl4pPr marL="3558471" indent="-891471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0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4pPr>
            <a:lvl5pPr marL="4244271" indent="-891471" defTabSz="4064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Blip>
                <a:blip r:embed="rId4"/>
              </a:buBlip>
              <a:tabLst/>
              <a:defRPr sz="300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8065" y="4857771"/>
            <a:ext cx="231396" cy="271869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z="1100" spc="0">
                <a:solidFill>
                  <a:srgbClr val="3A5253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1379366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xfrm>
            <a:off x="509001" y="-107154"/>
            <a:ext cx="8615475" cy="1138535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algn="l" defTabSz="410765">
              <a:defRPr sz="32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95" name="Body Level One…"/>
          <p:cNvSpPr txBox="1">
            <a:spLocks noGrp="1"/>
          </p:cNvSpPr>
          <p:nvPr>
            <p:ph type="body" idx="1"/>
          </p:nvPr>
        </p:nvSpPr>
        <p:spPr>
          <a:xfrm>
            <a:off x="616148" y="1105048"/>
            <a:ext cx="7804548" cy="3658016"/>
          </a:xfrm>
          <a:prstGeom prst="rect">
            <a:avLst/>
          </a:prstGeom>
        </p:spPr>
        <p:txBody>
          <a:bodyPr lIns="35718" tIns="35718" rIns="35718" bIns="35718" anchor="t">
            <a:normAutofit/>
          </a:bodyPr>
          <a:lstStyle>
            <a:lvl1pPr marL="279400" indent="-279400" defTabSz="410765">
              <a:lnSpc>
                <a:spcPct val="100000"/>
              </a:lnSpc>
              <a:spcBef>
                <a:spcPts val="3500"/>
              </a:spcBef>
              <a:buSzPct val="61000"/>
              <a:buBlip>
                <a:blip r:embed="rId2"/>
              </a:buBlip>
              <a:tabLst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740833" indent="-296333" defTabSz="410765">
              <a:lnSpc>
                <a:spcPct val="100000"/>
              </a:lnSpc>
              <a:spcBef>
                <a:spcPts val="2500"/>
              </a:spcBef>
              <a:buSzPct val="75000"/>
              <a:buChar char="•"/>
              <a:tabLst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889000" defTabSz="410765">
              <a:lnSpc>
                <a:spcPct val="100000"/>
              </a:lnSpc>
              <a:spcBef>
                <a:spcPts val="1500"/>
              </a:spcBef>
              <a:buSzTx/>
              <a:buNone/>
              <a:tabLst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629833" indent="-296333" defTabSz="410765">
              <a:lnSpc>
                <a:spcPct val="100000"/>
              </a:lnSpc>
              <a:spcBef>
                <a:spcPts val="3500"/>
              </a:spcBef>
              <a:buSzPct val="75000"/>
              <a:buChar char="•"/>
              <a:tabLst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074333" indent="-296333" defTabSz="410765">
              <a:lnSpc>
                <a:spcPct val="100000"/>
              </a:lnSpc>
              <a:spcBef>
                <a:spcPts val="3500"/>
              </a:spcBef>
              <a:buSzPct val="75000"/>
              <a:buChar char="•"/>
              <a:tabLst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28" y="4878958"/>
            <a:ext cx="277418" cy="256800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>
              <a:defRPr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712724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669726" y="234426"/>
            <a:ext cx="7804548" cy="1138535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defTabSz="410765">
              <a:defRPr sz="5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28" y="4878958"/>
            <a:ext cx="277418" cy="256800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>
              <a:defRPr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77115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Text"/>
          <p:cNvSpPr txBox="1">
            <a:spLocks noGrp="1"/>
          </p:cNvSpPr>
          <p:nvPr>
            <p:ph type="title"/>
          </p:nvPr>
        </p:nvSpPr>
        <p:spPr>
          <a:xfrm>
            <a:off x="669726" y="234426"/>
            <a:ext cx="7804548" cy="1138535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defTabSz="410765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12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6" y="1372941"/>
            <a:ext cx="7804548" cy="3315148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296333" indent="-296333" defTabSz="410765">
              <a:lnSpc>
                <a:spcPct val="100000"/>
              </a:lnSpc>
              <a:spcBef>
                <a:spcPts val="2900"/>
              </a:spcBef>
              <a:buSzPct val="125000"/>
              <a:buChar char="•"/>
              <a:tabLst/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740833" indent="-296333" defTabSz="410765">
              <a:lnSpc>
                <a:spcPct val="100000"/>
              </a:lnSpc>
              <a:spcBef>
                <a:spcPts val="29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410765">
              <a:lnSpc>
                <a:spcPct val="100000"/>
              </a:lnSpc>
              <a:spcBef>
                <a:spcPts val="29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410765">
              <a:lnSpc>
                <a:spcPct val="100000"/>
              </a:lnSpc>
              <a:spcBef>
                <a:spcPts val="29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410765">
              <a:lnSpc>
                <a:spcPct val="100000"/>
              </a:lnSpc>
              <a:spcBef>
                <a:spcPts val="29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28" y="4878958"/>
            <a:ext cx="277418" cy="256800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>
              <a:defRPr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332319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2711FE5-B6DA-F54D-A3A7-F308D39A1ADD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FD40461-D8E3-FA4D-95E5-5C947F408A7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265358" y="818741"/>
            <a:ext cx="8613284" cy="853902"/>
          </a:xfrm>
          <a:prstGeom prst="rect">
            <a:avLst/>
          </a:prstGeom>
        </p:spPr>
        <p:txBody>
          <a:bodyPr lIns="26789" tIns="26789" rIns="26789" bIns="26789">
            <a:normAutofit/>
          </a:bodyPr>
          <a:lstStyle>
            <a:lvl1pPr defTabSz="410765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21" name="Body Level One…"/>
          <p:cNvSpPr txBox="1">
            <a:spLocks noGrp="1"/>
          </p:cNvSpPr>
          <p:nvPr>
            <p:ph type="body" idx="1"/>
          </p:nvPr>
        </p:nvSpPr>
        <p:spPr>
          <a:xfrm>
            <a:off x="553745" y="1672642"/>
            <a:ext cx="8036510" cy="2486360"/>
          </a:xfrm>
          <a:prstGeom prst="rect">
            <a:avLst/>
          </a:prstGeom>
        </p:spPr>
        <p:txBody>
          <a:bodyPr lIns="26789" tIns="26789" rIns="26789" bIns="26789">
            <a:normAutofit/>
          </a:bodyPr>
          <a:lstStyle>
            <a:lvl1pPr marL="296333" indent="-296333" defTabSz="410765">
              <a:lnSpc>
                <a:spcPct val="100000"/>
              </a:lnSpc>
              <a:spcBef>
                <a:spcPts val="29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defTabSz="410765">
              <a:lnSpc>
                <a:spcPct val="100000"/>
              </a:lnSpc>
              <a:spcBef>
                <a:spcPts val="29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defTabSz="410765">
              <a:lnSpc>
                <a:spcPct val="100000"/>
              </a:lnSpc>
              <a:spcBef>
                <a:spcPts val="29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defTabSz="410765">
              <a:lnSpc>
                <a:spcPct val="100000"/>
              </a:lnSpc>
              <a:spcBef>
                <a:spcPts val="29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defTabSz="410765">
              <a:lnSpc>
                <a:spcPct val="100000"/>
              </a:lnSpc>
              <a:spcBef>
                <a:spcPts val="2900"/>
              </a:spcBef>
              <a:buSzPct val="75000"/>
              <a:buChar char="•"/>
              <a:tabLst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958" y="4302178"/>
            <a:ext cx="259386" cy="238767"/>
          </a:xfrm>
          <a:prstGeom prst="rect">
            <a:avLst/>
          </a:prstGeom>
        </p:spPr>
        <p:txBody>
          <a:bodyPr lIns="26789" tIns="26789" rIns="26789" bIns="26789"/>
          <a:lstStyle>
            <a:lvl1pPr defTabSz="410765">
              <a:defRPr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6406613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Text"/>
          <p:cNvSpPr txBox="1">
            <a:spLocks noGrp="1"/>
          </p:cNvSpPr>
          <p:nvPr>
            <p:ph type="title"/>
          </p:nvPr>
        </p:nvSpPr>
        <p:spPr>
          <a:xfrm>
            <a:off x="1645307" y="818741"/>
            <a:ext cx="5853411" cy="853902"/>
          </a:xfrm>
          <a:prstGeom prst="rect">
            <a:avLst/>
          </a:prstGeom>
        </p:spPr>
        <p:txBody>
          <a:bodyPr lIns="26789" tIns="26789" rIns="26789" bIns="26789">
            <a:normAutofit/>
          </a:bodyPr>
          <a:lstStyle>
            <a:lvl1pPr defTabSz="410765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958" y="4302178"/>
            <a:ext cx="259386" cy="238767"/>
          </a:xfrm>
          <a:prstGeom prst="rect">
            <a:avLst/>
          </a:prstGeom>
        </p:spPr>
        <p:txBody>
          <a:bodyPr lIns="26789" tIns="26789" rIns="26789" bIns="26789"/>
          <a:lstStyle>
            <a:lvl1pPr defTabSz="410765">
              <a:defRPr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1492220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Text"/>
          <p:cNvSpPr txBox="1">
            <a:spLocks noGrp="1"/>
          </p:cNvSpPr>
          <p:nvPr>
            <p:ph type="title"/>
          </p:nvPr>
        </p:nvSpPr>
        <p:spPr>
          <a:xfrm>
            <a:off x="1524744" y="562570"/>
            <a:ext cx="6461606" cy="853902"/>
          </a:xfrm>
          <a:prstGeom prst="rect">
            <a:avLst/>
          </a:prstGeom>
        </p:spPr>
        <p:txBody>
          <a:bodyPr lIns="26789" tIns="26789" rIns="26789" bIns="26789">
            <a:normAutofit/>
          </a:bodyPr>
          <a:lstStyle>
            <a:lvl1pPr algn="l" defTabSz="410765">
              <a:defRPr sz="32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05154" y="1471724"/>
            <a:ext cx="5853411" cy="2743512"/>
          </a:xfrm>
          <a:prstGeom prst="rect">
            <a:avLst/>
          </a:prstGeom>
        </p:spPr>
        <p:txBody>
          <a:bodyPr lIns="26789" tIns="26789" rIns="26789" bIns="26789" anchor="t">
            <a:normAutofit/>
          </a:bodyPr>
          <a:lstStyle>
            <a:lvl1pPr marL="279400" indent="-279400" defTabSz="410765">
              <a:lnSpc>
                <a:spcPct val="100000"/>
              </a:lnSpc>
              <a:spcBef>
                <a:spcPts val="3500"/>
              </a:spcBef>
              <a:buSzPct val="61000"/>
              <a:buBlip>
                <a:blip r:embed="rId2"/>
              </a:buBlip>
              <a:tabLst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740833" indent="-296333" defTabSz="410765">
              <a:lnSpc>
                <a:spcPct val="100000"/>
              </a:lnSpc>
              <a:spcBef>
                <a:spcPts val="2500"/>
              </a:spcBef>
              <a:buSzPct val="75000"/>
              <a:buChar char="•"/>
              <a:tabLst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889000" defTabSz="410765">
              <a:lnSpc>
                <a:spcPct val="100000"/>
              </a:lnSpc>
              <a:spcBef>
                <a:spcPts val="1500"/>
              </a:spcBef>
              <a:buSzTx/>
              <a:buNone/>
              <a:tabLst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629833" indent="-296333" defTabSz="410765">
              <a:lnSpc>
                <a:spcPct val="100000"/>
              </a:lnSpc>
              <a:spcBef>
                <a:spcPts val="3500"/>
              </a:spcBef>
              <a:buSzPct val="75000"/>
              <a:buChar char="•"/>
              <a:tabLst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074333" indent="-296333" defTabSz="410765">
              <a:lnSpc>
                <a:spcPct val="100000"/>
              </a:lnSpc>
              <a:spcBef>
                <a:spcPts val="3500"/>
              </a:spcBef>
              <a:buSzPct val="75000"/>
              <a:buChar char="•"/>
              <a:tabLst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958" y="4302178"/>
            <a:ext cx="259386" cy="238767"/>
          </a:xfrm>
          <a:prstGeom prst="rect">
            <a:avLst/>
          </a:prstGeom>
        </p:spPr>
        <p:txBody>
          <a:bodyPr lIns="26789" tIns="26789" rIns="26789" bIns="26789"/>
          <a:lstStyle>
            <a:lvl1pPr defTabSz="410765">
              <a:defRPr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03322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6021" y="4878974"/>
            <a:ext cx="303079" cy="27988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386989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601662" y="1034746"/>
            <a:ext cx="7804548" cy="3315148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6021" y="4878974"/>
            <a:ext cx="303079" cy="27988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327392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93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2711FE5-B6DA-F54D-A3A7-F308D39A1ADD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FD40461-D8E3-FA4D-95E5-5C947F408A7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93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2711FE5-B6DA-F54D-A3A7-F308D39A1ADD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FD40461-D8E3-FA4D-95E5-5C947F408A7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765" y="994174"/>
            <a:ext cx="8516470" cy="3936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41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8" r:id="rId12"/>
    <p:sldLayoutId id="2147483775" r:id="rId13"/>
  </p:sldLayoutIdLst>
  <p:txStyles>
    <p:titleStyle>
      <a:lvl1pPr marL="88900" indent="0"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857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4861894"/>
            <a:ext cx="9144000" cy="2816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IE" sz="2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36880"/>
            <a:ext cx="9144000" cy="5359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IE" sz="20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gray">
          <a:xfrm>
            <a:off x="2162223" y="4901800"/>
            <a:ext cx="4784725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4572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© The Analytics Store 2017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14337" y="94444"/>
            <a:ext cx="85201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Sie</a:t>
            </a:r>
            <a:r>
              <a:rPr lang="en-GB" noProof="0" dirty="0"/>
              <a:t>, um das </a:t>
            </a:r>
            <a:r>
              <a:rPr lang="en-GB" noProof="0" dirty="0" err="1"/>
              <a:t>Titelformat</a:t>
            </a:r>
            <a:r>
              <a:rPr lang="en-GB" noProof="0" dirty="0"/>
              <a:t> </a:t>
            </a:r>
            <a:r>
              <a:rPr lang="en-GB" noProof="0" dirty="0" err="1"/>
              <a:t>zu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7173" name="Rectangle 12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4337" y="672870"/>
            <a:ext cx="8524875" cy="4189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Sie</a:t>
            </a:r>
            <a:r>
              <a:rPr lang="en-GB" noProof="0" dirty="0"/>
              <a:t>, um die </a:t>
            </a:r>
            <a:r>
              <a:rPr lang="en-GB" noProof="0" dirty="0" err="1"/>
              <a:t>Formate</a:t>
            </a:r>
            <a:r>
              <a:rPr lang="en-GB" noProof="0" dirty="0"/>
              <a:t> des </a:t>
            </a:r>
            <a:r>
              <a:rPr lang="en-GB" noProof="0" dirty="0" err="1"/>
              <a:t>Vorlagentextes</a:t>
            </a:r>
            <a:r>
              <a:rPr lang="en-GB" noProof="0" dirty="0"/>
              <a:t> </a:t>
            </a:r>
            <a:r>
              <a:rPr lang="en-GB" noProof="0" dirty="0" err="1"/>
              <a:t>zu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Rectangle 10"/>
          <p:cNvSpPr txBox="1">
            <a:spLocks noChangeArrowheads="1"/>
          </p:cNvSpPr>
          <p:nvPr userDrawn="1"/>
        </p:nvSpPr>
        <p:spPr bwMode="gray">
          <a:xfrm>
            <a:off x="219100" y="4901800"/>
            <a:ext cx="1343025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/>
            </a:lvl1pPr>
          </a:lstStyle>
          <a:p>
            <a:pPr defTabSz="457200">
              <a:defRPr/>
            </a:pPr>
            <a:r>
              <a:rPr lang="de-DE" dirty="0">
                <a:solidFill>
                  <a:srgbClr val="000000"/>
                </a:solidFill>
                <a:latin typeface="Arial"/>
              </a:rPr>
              <a:t>Slide </a:t>
            </a:r>
            <a:r>
              <a:rPr lang="de-DE" dirty="0">
                <a:solidFill>
                  <a:srgbClr val="000000"/>
                </a:solidFill>
                <a:latin typeface="Arial"/>
                <a:sym typeface="Wingdings" pitchFamily="2" charset="2"/>
              </a:rPr>
              <a:t></a:t>
            </a:r>
            <a:r>
              <a:rPr lang="de-DE" dirty="0">
                <a:solidFill>
                  <a:srgbClr val="000000"/>
                </a:solidFill>
                <a:latin typeface="Arial"/>
              </a:rPr>
              <a:t> </a:t>
            </a:r>
            <a:fld id="{6A6BC0DC-AAE8-4771-842C-CAAB639FA3AF}" type="slidenum">
              <a:rPr lang="de-DE">
                <a:solidFill>
                  <a:srgbClr val="000000"/>
                </a:solidFill>
                <a:latin typeface="Arial"/>
              </a:rPr>
              <a:pPr defTabSz="457200">
                <a:defRPr/>
              </a:pPr>
              <a:t>‹#›</a:t>
            </a:fld>
            <a:endParaRPr lang="de-DE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7" descr="logo8-curves-small.pn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802902" y="4883538"/>
            <a:ext cx="1234238" cy="2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8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ransition spd="med">
    <p:fade/>
  </p:transition>
  <p:hf sldNum="0"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63525" indent="-263525" algn="l" rtl="0" eaLnBrk="0" fontAlgn="base" hangingPunct="0">
        <a:spcBef>
          <a:spcPct val="6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8913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2800">
          <a:solidFill>
            <a:schemeClr val="tx1"/>
          </a:solidFill>
          <a:latin typeface="+mn-lt"/>
        </a:defRPr>
      </a:lvl2pPr>
      <a:lvl3pPr marL="804863" indent="-179388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2400">
          <a:solidFill>
            <a:schemeClr val="tx1"/>
          </a:solidFill>
          <a:latin typeface="+mn-lt"/>
        </a:defRPr>
      </a:lvl3pPr>
      <a:lvl4pPr marL="1068388" indent="-204788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2400">
          <a:solidFill>
            <a:schemeClr val="tx1"/>
          </a:solidFill>
          <a:latin typeface="+mn-lt"/>
        </a:defRPr>
      </a:lvl4pPr>
      <a:lvl5pPr marL="10509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5pPr>
      <a:lvl6pPr marL="15081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6pPr>
      <a:lvl7pPr marL="19653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7pPr>
      <a:lvl8pPr marL="24225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8pPr>
      <a:lvl9pPr marL="28797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1336" y="42455"/>
            <a:ext cx="713913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67595"/>
            <a:ext cx="8363272" cy="3427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1C315C"/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4572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28600" algn="l" defTabSz="457200" rtl="0" eaLnBrk="1" latinLnBrk="0" hangingPunct="1">
        <a:spcBef>
          <a:spcPct val="20000"/>
        </a:spcBef>
        <a:buFont typeface="Arial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78013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04800" y="76200"/>
            <a:ext cx="85217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1038227"/>
            <a:ext cx="8521700" cy="4029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buBlip>
                <a:blip r:embed="rId30"/>
              </a:buBlip>
            </a:lvl1pPr>
            <a:lvl2pPr>
              <a:buBlip>
                <a:blip r:embed="rId30"/>
              </a:buBlip>
              <a:tabLst>
                <a:tab pos="1397000" algn="l"/>
              </a:tabLst>
            </a:lvl2pPr>
            <a:lvl3pPr>
              <a:buBlip>
                <a:blip r:embed="rId30"/>
              </a:buBlip>
              <a:tabLst>
                <a:tab pos="1701800" algn="l"/>
              </a:tabLst>
            </a:lvl3pPr>
            <a:lvl4pPr>
              <a:buBlip>
                <a:blip r:embed="rId30"/>
              </a:buBlip>
              <a:tabLst>
                <a:tab pos="2019300" algn="l"/>
              </a:tabLst>
            </a:lvl4pPr>
            <a:lvl5pPr>
              <a:buBlip>
                <a:blip r:embed="rId30"/>
              </a:buBlip>
              <a:tabLst>
                <a:tab pos="23495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1234" y="4886325"/>
            <a:ext cx="269304" cy="26161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1200" spc="-13">
                <a:solidFill>
                  <a:srgbClr val="728FBC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algn="ctr" defTabSz="406400" hangingPunct="0"/>
            <a:fld id="{86CB4B4D-7CA3-9044-876B-883B54F8677D}" type="slidenum">
              <a:rPr kern="0"/>
              <a:pPr algn="ctr" defTabSz="406400" hangingPunct="0"/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31323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</p:sldLayoutIdLst>
  <p:transition spd="med"/>
  <p:txStyles>
    <p:titleStyle>
      <a:lvl1pPr marL="0" marR="0" indent="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Optima"/>
        </a:defRPr>
      </a:lvl9pPr>
    </p:titleStyle>
    <p:bodyStyle>
      <a:lvl1pPr marL="689634" marR="0" indent="-308634" algn="l" defTabSz="317500" latinLnBrk="0">
        <a:lnSpc>
          <a:spcPct val="80000"/>
        </a:lnSpc>
        <a:spcBef>
          <a:spcPts val="1800"/>
        </a:spcBef>
        <a:spcAft>
          <a:spcPts val="0"/>
        </a:spcAft>
        <a:buClrTx/>
        <a:buSzPct val="34000"/>
        <a:buFontTx/>
        <a:buBlip>
          <a:blip r:embed="rId30"/>
        </a:buBlip>
        <a:tabLst>
          <a:tab pos="1079500" algn="l"/>
        </a:tabLst>
        <a:defRPr sz="2800" b="0" i="0" u="none" strike="noStrike" cap="none" spc="0" baseline="0">
          <a:ln>
            <a:noFill/>
          </a:ln>
          <a:solidFill>
            <a:srgbClr val="728FBC"/>
          </a:solidFill>
          <a:uFillTx/>
          <a:latin typeface="Palatino"/>
          <a:ea typeface="Palatino"/>
          <a:cs typeface="Palatino"/>
          <a:sym typeface="Palatino"/>
        </a:defRPr>
      </a:lvl1pPr>
      <a:lvl2pPr marL="1045234" marR="0" indent="-308634" algn="l" defTabSz="317500" latinLnBrk="0">
        <a:lnSpc>
          <a:spcPct val="80000"/>
        </a:lnSpc>
        <a:spcBef>
          <a:spcPts val="1800"/>
        </a:spcBef>
        <a:spcAft>
          <a:spcPts val="0"/>
        </a:spcAft>
        <a:buClrTx/>
        <a:buSzPct val="34000"/>
        <a:buFontTx/>
        <a:buBlip>
          <a:blip r:embed="rId30"/>
        </a:buBlip>
        <a:tabLst>
          <a:tab pos="1079500" algn="l"/>
        </a:tabLst>
        <a:defRPr sz="2800" b="0" i="0" u="none" strike="noStrike" cap="none" spc="0" baseline="0">
          <a:ln>
            <a:noFill/>
          </a:ln>
          <a:solidFill>
            <a:srgbClr val="728FBC"/>
          </a:solidFill>
          <a:uFillTx/>
          <a:latin typeface="Palatino"/>
          <a:ea typeface="Palatino"/>
          <a:cs typeface="Palatino"/>
          <a:sym typeface="Palatino"/>
        </a:defRPr>
      </a:lvl2pPr>
      <a:lvl3pPr marL="1388134" marR="0" indent="-308634" algn="l" defTabSz="317500" latinLnBrk="0">
        <a:lnSpc>
          <a:spcPct val="80000"/>
        </a:lnSpc>
        <a:spcBef>
          <a:spcPts val="1800"/>
        </a:spcBef>
        <a:spcAft>
          <a:spcPts val="0"/>
        </a:spcAft>
        <a:buClrTx/>
        <a:buSzPct val="34000"/>
        <a:buFontTx/>
        <a:buBlip>
          <a:blip r:embed="rId30"/>
        </a:buBlip>
        <a:tabLst>
          <a:tab pos="1079500" algn="l"/>
        </a:tabLst>
        <a:defRPr sz="2800" b="0" i="0" u="none" strike="noStrike" cap="none" spc="0" baseline="0">
          <a:ln>
            <a:noFill/>
          </a:ln>
          <a:solidFill>
            <a:srgbClr val="728FBC"/>
          </a:solidFill>
          <a:uFillTx/>
          <a:latin typeface="Palatino"/>
          <a:ea typeface="Palatino"/>
          <a:cs typeface="Palatino"/>
          <a:sym typeface="Palatino"/>
        </a:defRPr>
      </a:lvl3pPr>
      <a:lvl4pPr marL="1743734" marR="0" indent="-308634" algn="l" defTabSz="317500" latinLnBrk="0">
        <a:lnSpc>
          <a:spcPct val="80000"/>
        </a:lnSpc>
        <a:spcBef>
          <a:spcPts val="1800"/>
        </a:spcBef>
        <a:spcAft>
          <a:spcPts val="0"/>
        </a:spcAft>
        <a:buClrTx/>
        <a:buSzPct val="34000"/>
        <a:buFontTx/>
        <a:buBlip>
          <a:blip r:embed="rId30"/>
        </a:buBlip>
        <a:tabLst>
          <a:tab pos="1079500" algn="l"/>
        </a:tabLst>
        <a:defRPr sz="2800" b="0" i="0" u="none" strike="noStrike" cap="none" spc="0" baseline="0">
          <a:ln>
            <a:noFill/>
          </a:ln>
          <a:solidFill>
            <a:srgbClr val="728FBC"/>
          </a:solidFill>
          <a:uFillTx/>
          <a:latin typeface="Palatino"/>
          <a:ea typeface="Palatino"/>
          <a:cs typeface="Palatino"/>
          <a:sym typeface="Palatino"/>
        </a:defRPr>
      </a:lvl4pPr>
      <a:lvl5pPr marL="2099334" marR="0" indent="-308634" algn="l" defTabSz="317500" latinLnBrk="0">
        <a:lnSpc>
          <a:spcPct val="80000"/>
        </a:lnSpc>
        <a:spcBef>
          <a:spcPts val="1800"/>
        </a:spcBef>
        <a:spcAft>
          <a:spcPts val="0"/>
        </a:spcAft>
        <a:buClrTx/>
        <a:buSzPct val="34000"/>
        <a:buFontTx/>
        <a:buBlip>
          <a:blip r:embed="rId30"/>
        </a:buBlip>
        <a:tabLst>
          <a:tab pos="1079500" algn="l"/>
        </a:tabLst>
        <a:defRPr sz="2800" b="0" i="0" u="none" strike="noStrike" cap="none" spc="0" baseline="0">
          <a:ln>
            <a:noFill/>
          </a:ln>
          <a:solidFill>
            <a:srgbClr val="728FBC"/>
          </a:solidFill>
          <a:uFillTx/>
          <a:latin typeface="Palatino"/>
          <a:ea typeface="Palatino"/>
          <a:cs typeface="Palatino"/>
          <a:sym typeface="Palatino"/>
        </a:defRPr>
      </a:lvl5pPr>
      <a:lvl6pPr marL="2454934" marR="0" indent="-308634" algn="l" defTabSz="317500" latinLnBrk="0">
        <a:lnSpc>
          <a:spcPct val="80000"/>
        </a:lnSpc>
        <a:spcBef>
          <a:spcPts val="1800"/>
        </a:spcBef>
        <a:spcAft>
          <a:spcPts val="0"/>
        </a:spcAft>
        <a:buClrTx/>
        <a:buSzPct val="34000"/>
        <a:buFontTx/>
        <a:buBlip>
          <a:blip r:embed="rId30"/>
        </a:buBlip>
        <a:tabLst>
          <a:tab pos="1079500" algn="l"/>
        </a:tabLst>
        <a:defRPr sz="2800" b="0" i="0" u="none" strike="noStrike" cap="none" spc="0" baseline="0">
          <a:ln>
            <a:noFill/>
          </a:ln>
          <a:solidFill>
            <a:srgbClr val="728FBC"/>
          </a:solidFill>
          <a:uFillTx/>
          <a:latin typeface="Palatino"/>
          <a:ea typeface="Palatino"/>
          <a:cs typeface="Palatino"/>
          <a:sym typeface="Palatino"/>
        </a:defRPr>
      </a:lvl6pPr>
      <a:lvl7pPr marL="2810534" marR="0" indent="-308634" algn="l" defTabSz="317500" latinLnBrk="0">
        <a:lnSpc>
          <a:spcPct val="80000"/>
        </a:lnSpc>
        <a:spcBef>
          <a:spcPts val="1800"/>
        </a:spcBef>
        <a:spcAft>
          <a:spcPts val="0"/>
        </a:spcAft>
        <a:buClrTx/>
        <a:buSzPct val="34000"/>
        <a:buFontTx/>
        <a:buBlip>
          <a:blip r:embed="rId30"/>
        </a:buBlip>
        <a:tabLst>
          <a:tab pos="1079500" algn="l"/>
        </a:tabLst>
        <a:defRPr sz="2800" b="0" i="0" u="none" strike="noStrike" cap="none" spc="0" baseline="0">
          <a:ln>
            <a:noFill/>
          </a:ln>
          <a:solidFill>
            <a:srgbClr val="728FBC"/>
          </a:solidFill>
          <a:uFillTx/>
          <a:latin typeface="Palatino"/>
          <a:ea typeface="Palatino"/>
          <a:cs typeface="Palatino"/>
          <a:sym typeface="Palatino"/>
        </a:defRPr>
      </a:lvl7pPr>
      <a:lvl8pPr marL="3166134" marR="0" indent="-308634" algn="l" defTabSz="317500" latinLnBrk="0">
        <a:lnSpc>
          <a:spcPct val="80000"/>
        </a:lnSpc>
        <a:spcBef>
          <a:spcPts val="1800"/>
        </a:spcBef>
        <a:spcAft>
          <a:spcPts val="0"/>
        </a:spcAft>
        <a:buClrTx/>
        <a:buSzPct val="34000"/>
        <a:buFontTx/>
        <a:buBlip>
          <a:blip r:embed="rId30"/>
        </a:buBlip>
        <a:tabLst>
          <a:tab pos="1079500" algn="l"/>
        </a:tabLst>
        <a:defRPr sz="2800" b="0" i="0" u="none" strike="noStrike" cap="none" spc="0" baseline="0">
          <a:ln>
            <a:noFill/>
          </a:ln>
          <a:solidFill>
            <a:srgbClr val="728FBC"/>
          </a:solidFill>
          <a:uFillTx/>
          <a:latin typeface="Palatino"/>
          <a:ea typeface="Palatino"/>
          <a:cs typeface="Palatino"/>
          <a:sym typeface="Palatino"/>
        </a:defRPr>
      </a:lvl8pPr>
      <a:lvl9pPr marL="3521734" marR="0" indent="-308634" algn="l" defTabSz="317500" latinLnBrk="0">
        <a:lnSpc>
          <a:spcPct val="80000"/>
        </a:lnSpc>
        <a:spcBef>
          <a:spcPts val="1800"/>
        </a:spcBef>
        <a:spcAft>
          <a:spcPts val="0"/>
        </a:spcAft>
        <a:buClrTx/>
        <a:buSzPct val="34000"/>
        <a:buFontTx/>
        <a:buBlip>
          <a:blip r:embed="rId30"/>
        </a:buBlip>
        <a:tabLst>
          <a:tab pos="1079500" algn="l"/>
        </a:tabLst>
        <a:defRPr sz="2800" b="0" i="0" u="none" strike="noStrike" cap="none" spc="0" baseline="0">
          <a:ln>
            <a:noFill/>
          </a:ln>
          <a:solidFill>
            <a:srgbClr val="728FBC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-13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-13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-13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-13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-13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-13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-13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-13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-13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8498" y="11069"/>
            <a:ext cx="9113584" cy="113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1666" y="1034747"/>
            <a:ext cx="8255817" cy="4060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>
            <a:normAutofit/>
          </a:bodyPr>
          <a:lstStyle>
            <a:lvl2pPr marL="716138" indent="-271638">
              <a:buSzPct val="100000"/>
              <a:defRPr sz="2200"/>
            </a:lvl2pPr>
            <a:lvl3pPr marL="1135944" indent="-246944">
              <a:buSzPct val="100000"/>
              <a:defRPr sz="2000"/>
            </a:lvl3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28" y="4878958"/>
            <a:ext cx="277418" cy="256800"/>
          </a:xfrm>
          <a:prstGeom prst="rect">
            <a:avLst/>
          </a:prstGeom>
          <a:ln w="12700">
            <a:miter lim="400000"/>
          </a:ln>
        </p:spPr>
        <p:txBody>
          <a:bodyPr wrap="none" lIns="35718" tIns="35718" rIns="35718" bIns="35718">
            <a:spAutoFit/>
          </a:bodyPr>
          <a:lstStyle>
            <a:lvl1pPr algn="ctr"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hangingPunct="0"/>
            <a:fld id="{86CB4B4D-7CA3-9044-876B-883B54F8677D}" type="slidenum">
              <a:rPr sz="1200" kern="0">
                <a:solidFill>
                  <a:srgbClr val="000000"/>
                </a:solidFill>
              </a:rPr>
              <a:pPr hangingPunct="0"/>
              <a:t>‹#›</a:t>
            </a:fld>
            <a:endParaRPr sz="1200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6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96333" marR="0" indent="-296333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740833" marR="0" indent="-296333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185333" marR="0" indent="-296333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629833" marR="0" indent="-296333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074333" marR="0" indent="-296333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518833" marR="0" indent="-296333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2963333" marR="0" indent="-296333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407833" marR="0" indent="-296333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3852333" marR="0" indent="-296333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ncompleteideas.net/book/the-book-2nd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incompleteideas.net/book/the-book-2nd.html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incompleteideas.net/book/the-book-2nd.html" TargetMode="Externa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completeideas.net/book/the-book-2nd.html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rian.MacNamee@ucd.i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moodle.ucd.ie/moodle/course/view.php?id=66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incompleteideas.net/book/the-book-2nd.html" TargetMode="Externa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completeideas.net/book/the-book-2nd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completeideas.net/book/the-book-2nd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incompleteideas.net/book/the-book-2nd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completeideas.net/book/the-book-2nd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completeideas.net/book/the-book-2nd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completeideas.net/book/the-book-2nd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-203" r="-199"/>
          <a:stretch/>
        </p:blipFill>
        <p:spPr>
          <a:xfrm>
            <a:off x="-31749" y="-395653"/>
            <a:ext cx="9212261" cy="59378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04355"/>
            <a:ext cx="9144000" cy="243914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013"/>
          </a:p>
        </p:txBody>
      </p:sp>
      <p:sp>
        <p:nvSpPr>
          <p:cNvPr id="8" name="Rectangle 7"/>
          <p:cNvSpPr/>
          <p:nvPr/>
        </p:nvSpPr>
        <p:spPr>
          <a:xfrm>
            <a:off x="89696" y="2767223"/>
            <a:ext cx="8777643" cy="1962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50" b="1" cap="small" dirty="0">
                <a:solidFill>
                  <a:schemeClr val="bg1"/>
                </a:solidFill>
              </a:rPr>
              <a:t>COMP47590 </a:t>
            </a:r>
          </a:p>
          <a:p>
            <a:r>
              <a:rPr lang="en-IE" sz="4050" b="1" cap="small" dirty="0">
                <a:solidFill>
                  <a:schemeClr val="bg1"/>
                </a:solidFill>
              </a:rPr>
              <a:t>Advanced Machine Learning</a:t>
            </a:r>
          </a:p>
          <a:p>
            <a:r>
              <a:rPr lang="ga-IE" sz="4050" b="1" cap="small" dirty="0">
                <a:solidFill>
                  <a:schemeClr val="bg1"/>
                </a:solidFill>
              </a:rPr>
              <a:t>RL - Temporal Difference Learning</a:t>
            </a:r>
            <a:endParaRPr lang="en-IE" sz="4050" b="1" cap="small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671" y="4682082"/>
            <a:ext cx="3429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2100" dirty="0">
                <a:solidFill>
                  <a:schemeClr val="bg1"/>
                </a:solidFill>
              </a:rPr>
              <a:t>Dr. Brian Mac Namee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132" y="4093904"/>
            <a:ext cx="608793" cy="88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5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Policy Evaluation &amp; Policy Improvement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reinforcement learning there are two key tasks going on</a:t>
            </a:r>
          </a:p>
          <a:p>
            <a:pPr lvl="1"/>
            <a:r>
              <a:rPr lang="en-US" b="1" dirty="0"/>
              <a:t>Policy evaluation:</a:t>
            </a:r>
            <a:r>
              <a:rPr lang="en-US" dirty="0"/>
              <a:t> computing the state value function </a:t>
            </a:r>
            <a:r>
              <a:rPr lang="en-GB" dirty="0"/>
              <a:t>v</a:t>
            </a:r>
            <a:r>
              <a:rPr lang="en-GB" baseline="-25000" dirty="0">
                <a:latin typeface="Times New Roman"/>
                <a:cs typeface="Times New Roman"/>
              </a:rPr>
              <a:t>π </a:t>
            </a:r>
            <a:r>
              <a:rPr lang="en-US" dirty="0"/>
              <a:t>for for an arbitrary policy </a:t>
            </a:r>
            <a:r>
              <a:rPr lang="en-GB" dirty="0">
                <a:latin typeface="Times New Roman"/>
                <a:cs typeface="Times New Roman"/>
              </a:rPr>
              <a:t>π</a:t>
            </a:r>
            <a:endParaRPr lang="en-US" dirty="0"/>
          </a:p>
          <a:p>
            <a:pPr lvl="2"/>
            <a:r>
              <a:rPr lang="en-US" dirty="0"/>
              <a:t>Also referred to as the </a:t>
            </a:r>
            <a:r>
              <a:rPr lang="en-US" b="1" dirty="0"/>
              <a:t>prediction problem</a:t>
            </a:r>
          </a:p>
          <a:p>
            <a:pPr lvl="1"/>
            <a:r>
              <a:rPr lang="en-US" b="1" dirty="0"/>
              <a:t>Policy improvement:</a:t>
            </a:r>
            <a:r>
              <a:rPr lang="en-US" dirty="0"/>
              <a:t> based on the value function we can try to find better policies</a:t>
            </a:r>
          </a:p>
          <a:p>
            <a:r>
              <a:rPr lang="en-US" b="1" dirty="0"/>
              <a:t>Policy iteration</a:t>
            </a:r>
            <a:r>
              <a:rPr lang="en-US" dirty="0"/>
              <a:t> brings these two together</a:t>
            </a:r>
          </a:p>
        </p:txBody>
      </p:sp>
    </p:spTree>
    <p:extLst>
      <p:ext uri="{BB962C8B-B14F-4D97-AF65-F5344CB8AC3E}">
        <p14:creationId xmlns:p14="http://schemas.microsoft.com/office/powerpoint/2010/main" val="129614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Policy Iteration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policy, </a:t>
            </a:r>
            <a:r>
              <a:rPr lang="en-GB" dirty="0">
                <a:latin typeface="Times New Roman"/>
                <a:cs typeface="Times New Roman"/>
              </a:rPr>
              <a:t>π</a:t>
            </a:r>
            <a:r>
              <a:rPr lang="en-US" dirty="0"/>
              <a:t>, has been improved using v</a:t>
            </a:r>
            <a:r>
              <a:rPr lang="en-GB" baseline="-25000" dirty="0">
                <a:latin typeface="Times New Roman"/>
                <a:cs typeface="Times New Roman"/>
              </a:rPr>
              <a:t>π</a:t>
            </a:r>
            <a:r>
              <a:rPr lang="en-US" dirty="0"/>
              <a:t> to yield a better policy, </a:t>
            </a:r>
            <a:r>
              <a:rPr lang="en-GB" dirty="0">
                <a:latin typeface="Times New Roman"/>
                <a:cs typeface="Times New Roman"/>
              </a:rPr>
              <a:t>π</a:t>
            </a:r>
            <a:r>
              <a:rPr lang="en-US" dirty="0"/>
              <a:t>′, we can then compute v</a:t>
            </a:r>
            <a:r>
              <a:rPr lang="en-GB" baseline="-25000" dirty="0">
                <a:latin typeface="Times New Roman"/>
                <a:cs typeface="Times New Roman"/>
              </a:rPr>
              <a:t>π</a:t>
            </a:r>
            <a:r>
              <a:rPr lang="en-US" dirty="0"/>
              <a:t>′ and improve it again to yield an even better </a:t>
            </a:r>
            <a:r>
              <a:rPr lang="en-GB" dirty="0">
                <a:latin typeface="Times New Roman"/>
                <a:cs typeface="Times New Roman"/>
              </a:rPr>
              <a:t>π</a:t>
            </a:r>
            <a:r>
              <a:rPr lang="en-US" dirty="0"/>
              <a:t>′′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0" y="2651917"/>
            <a:ext cx="8762544" cy="5920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2566" y="4338952"/>
            <a:ext cx="24821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/>
              <a:t>policy improvement</a:t>
            </a:r>
          </a:p>
          <a:p>
            <a:r>
              <a:rPr lang="en-IE" sz="2000" dirty="0"/>
              <a:t>“greedification”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388" y="4338952"/>
            <a:ext cx="24821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/>
              <a:t>policy evaluation</a:t>
            </a:r>
          </a:p>
        </p:txBody>
      </p:sp>
      <p:cxnSp>
        <p:nvCxnSpPr>
          <p:cNvPr id="11" name="Curved Connector 10"/>
          <p:cNvCxnSpPr>
            <a:stCxn id="9" idx="0"/>
            <a:endCxn id="18" idx="2"/>
          </p:cNvCxnSpPr>
          <p:nvPr/>
        </p:nvCxnSpPr>
        <p:spPr>
          <a:xfrm rot="16200000" flipV="1">
            <a:off x="841312" y="3268787"/>
            <a:ext cx="1208659" cy="931672"/>
          </a:xfrm>
          <a:prstGeom prst="curved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6" idx="0"/>
            <a:endCxn id="16" idx="2"/>
          </p:cNvCxnSpPr>
          <p:nvPr/>
        </p:nvCxnSpPr>
        <p:spPr>
          <a:xfrm rot="16200000" flipV="1">
            <a:off x="2681418" y="2626715"/>
            <a:ext cx="1208659" cy="2215816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046055" y="2818748"/>
            <a:ext cx="263568" cy="3115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Rectangle 17"/>
          <p:cNvSpPr/>
          <p:nvPr/>
        </p:nvSpPr>
        <p:spPr>
          <a:xfrm>
            <a:off x="848021" y="2818748"/>
            <a:ext cx="263568" cy="3115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60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Generalized Policy Iteration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Policy iteration </a:t>
            </a:r>
            <a:r>
              <a:rPr lang="en-US" dirty="0"/>
              <a:t>consists of two simultaneous, interacting processes</a:t>
            </a:r>
          </a:p>
          <a:p>
            <a:pPr lvl="1"/>
            <a:r>
              <a:rPr lang="en-US" dirty="0"/>
              <a:t>one making the value function consistent with the current policy (policy evaluation)</a:t>
            </a:r>
          </a:p>
          <a:p>
            <a:pPr lvl="1"/>
            <a:r>
              <a:rPr lang="en-US" dirty="0"/>
              <a:t>making the policy greedy with respect to the current value function (policy improvement)</a:t>
            </a:r>
            <a:endParaRPr lang="en-IE" b="1" dirty="0"/>
          </a:p>
          <a:p>
            <a:r>
              <a:rPr lang="en-IE" b="1" dirty="0"/>
              <a:t>Generalized Policy Iteration</a:t>
            </a:r>
            <a:r>
              <a:rPr lang="en-IE" dirty="0"/>
              <a:t> (GPI): any interaction of policy evaluation and policy improvement, independent of their granularity</a:t>
            </a:r>
          </a:p>
        </p:txBody>
      </p:sp>
    </p:spTree>
    <p:extLst>
      <p:ext uri="{BB962C8B-B14F-4D97-AF65-F5344CB8AC3E}">
        <p14:creationId xmlns:p14="http://schemas.microsoft.com/office/powerpoint/2010/main" val="383475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Generalized Policy Iteration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68" y="994173"/>
            <a:ext cx="2378078" cy="3900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77" y="1603456"/>
            <a:ext cx="4666907" cy="26066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 rot="16200000">
            <a:off x="6376781" y="2407146"/>
            <a:ext cx="4967102" cy="5056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900" dirty="0"/>
              <a:t>Reinforcement Learning: An Introduction , Second edition, in progress  </a:t>
            </a:r>
            <a:br>
              <a:rPr lang="en-US" sz="900" dirty="0"/>
            </a:br>
            <a:r>
              <a:rPr lang="en-US" sz="900" dirty="0"/>
              <a:t>Richard S. Sutton and Andrew G. Barto, MIT Press, 2017</a:t>
            </a:r>
          </a:p>
          <a:p>
            <a:r>
              <a:rPr lang="en-IE" sz="900" dirty="0">
                <a:hlinkClick r:id="rId4"/>
              </a:rPr>
              <a:t>www.incompleteideas.net/book/the-book-2nd.html</a:t>
            </a:r>
            <a:r>
              <a:rPr lang="en-I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310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Categorising RL Approaches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ga-IE" dirty="0"/>
              <a:t>We can categorise RL approaches based on how much of the search space they expore when perfoming policy iteration</a:t>
            </a:r>
            <a:endParaRPr lang="en-IE" dirty="0"/>
          </a:p>
          <a:p>
            <a:pPr lvl="1"/>
            <a:r>
              <a:rPr lang="en-IE" dirty="0"/>
              <a:t>Exhaustive search methods</a:t>
            </a:r>
          </a:p>
          <a:p>
            <a:pPr lvl="1"/>
            <a:r>
              <a:rPr lang="en-IE" dirty="0"/>
              <a:t>Dynamic programming methods</a:t>
            </a:r>
          </a:p>
          <a:p>
            <a:pPr lvl="1"/>
            <a:r>
              <a:rPr lang="en-IE" dirty="0"/>
              <a:t>Monte Carlo methods</a:t>
            </a:r>
          </a:p>
          <a:p>
            <a:pPr lvl="1"/>
            <a:r>
              <a:rPr lang="en-IE" dirty="0"/>
              <a:t>Temporal difference methods</a:t>
            </a:r>
          </a:p>
        </p:txBody>
      </p:sp>
    </p:spTree>
    <p:extLst>
      <p:ext uri="{BB962C8B-B14F-4D97-AF65-F5344CB8AC3E}">
        <p14:creationId xmlns:p14="http://schemas.microsoft.com/office/powerpoint/2010/main" val="125708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84"/>
          <p:cNvSpPr>
            <a:spLocks noGrp="1"/>
          </p:cNvSpPr>
          <p:nvPr>
            <p:ph type="title"/>
          </p:nvPr>
        </p:nvSpPr>
        <p:spPr>
          <a:xfrm>
            <a:off x="0" y="11984"/>
            <a:ext cx="7886700" cy="994172"/>
          </a:xfrm>
        </p:spPr>
        <p:txBody>
          <a:bodyPr/>
          <a:lstStyle/>
          <a:p>
            <a:r>
              <a:rPr lang="en-IE" dirty="0"/>
              <a:t>Exhausitve Search</a:t>
            </a:r>
          </a:p>
        </p:txBody>
      </p:sp>
      <p:sp>
        <p:nvSpPr>
          <p:cNvPr id="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" name="Line"/>
          <p:cNvSpPr/>
          <p:nvPr/>
        </p:nvSpPr>
        <p:spPr>
          <a:xfrm>
            <a:off x="-635000" y="641657"/>
            <a:ext cx="10388599" cy="4594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10859" y="0"/>
                </a:lnTo>
                <a:lnTo>
                  <a:pt x="11099" y="237"/>
                </a:lnTo>
                <a:lnTo>
                  <a:pt x="11216" y="237"/>
                </a:lnTo>
                <a:lnTo>
                  <a:pt x="11394" y="452"/>
                </a:lnTo>
                <a:lnTo>
                  <a:pt x="11456" y="452"/>
                </a:lnTo>
                <a:lnTo>
                  <a:pt x="11635" y="688"/>
                </a:lnTo>
                <a:lnTo>
                  <a:pt x="11635" y="688"/>
                </a:lnTo>
                <a:lnTo>
                  <a:pt x="11752" y="904"/>
                </a:lnTo>
                <a:lnTo>
                  <a:pt x="11752" y="904"/>
                </a:lnTo>
                <a:lnTo>
                  <a:pt x="11813" y="1140"/>
                </a:lnTo>
                <a:lnTo>
                  <a:pt x="11936" y="1377"/>
                </a:lnTo>
                <a:lnTo>
                  <a:pt x="12053" y="1592"/>
                </a:lnTo>
                <a:lnTo>
                  <a:pt x="12115" y="1592"/>
                </a:lnTo>
                <a:lnTo>
                  <a:pt x="12170" y="1592"/>
                </a:lnTo>
                <a:lnTo>
                  <a:pt x="12294" y="1592"/>
                </a:lnTo>
                <a:lnTo>
                  <a:pt x="12472" y="1829"/>
                </a:lnTo>
                <a:lnTo>
                  <a:pt x="12528" y="2044"/>
                </a:lnTo>
                <a:lnTo>
                  <a:pt x="12589" y="2280"/>
                </a:lnTo>
                <a:lnTo>
                  <a:pt x="12706" y="2496"/>
                </a:lnTo>
                <a:lnTo>
                  <a:pt x="12891" y="2732"/>
                </a:lnTo>
                <a:lnTo>
                  <a:pt x="13070" y="2947"/>
                </a:lnTo>
                <a:lnTo>
                  <a:pt x="13187" y="2947"/>
                </a:lnTo>
                <a:lnTo>
                  <a:pt x="13482" y="3184"/>
                </a:lnTo>
                <a:lnTo>
                  <a:pt x="14141" y="3873"/>
                </a:lnTo>
                <a:lnTo>
                  <a:pt x="14499" y="4324"/>
                </a:lnTo>
                <a:lnTo>
                  <a:pt x="14856" y="4776"/>
                </a:lnTo>
                <a:lnTo>
                  <a:pt x="15576" y="5465"/>
                </a:lnTo>
                <a:lnTo>
                  <a:pt x="15872" y="5680"/>
                </a:lnTo>
                <a:lnTo>
                  <a:pt x="16051" y="5916"/>
                </a:lnTo>
                <a:lnTo>
                  <a:pt x="16346" y="6131"/>
                </a:lnTo>
                <a:lnTo>
                  <a:pt x="16648" y="6583"/>
                </a:lnTo>
                <a:lnTo>
                  <a:pt x="17005" y="7057"/>
                </a:lnTo>
                <a:lnTo>
                  <a:pt x="17122" y="7272"/>
                </a:lnTo>
                <a:lnTo>
                  <a:pt x="17246" y="7508"/>
                </a:lnTo>
                <a:lnTo>
                  <a:pt x="17541" y="7960"/>
                </a:lnTo>
                <a:lnTo>
                  <a:pt x="17898" y="8412"/>
                </a:lnTo>
                <a:lnTo>
                  <a:pt x="18200" y="8649"/>
                </a:lnTo>
                <a:lnTo>
                  <a:pt x="18317" y="8649"/>
                </a:lnTo>
                <a:lnTo>
                  <a:pt x="18496" y="8864"/>
                </a:lnTo>
                <a:lnTo>
                  <a:pt x="18798" y="9100"/>
                </a:lnTo>
                <a:lnTo>
                  <a:pt x="18976" y="9316"/>
                </a:lnTo>
                <a:lnTo>
                  <a:pt x="19155" y="9767"/>
                </a:lnTo>
                <a:lnTo>
                  <a:pt x="19216" y="10004"/>
                </a:lnTo>
                <a:lnTo>
                  <a:pt x="19272" y="10219"/>
                </a:lnTo>
                <a:lnTo>
                  <a:pt x="19450" y="10692"/>
                </a:lnTo>
                <a:lnTo>
                  <a:pt x="19691" y="11359"/>
                </a:lnTo>
                <a:lnTo>
                  <a:pt x="20048" y="12048"/>
                </a:lnTo>
                <a:lnTo>
                  <a:pt x="20227" y="12500"/>
                </a:lnTo>
                <a:lnTo>
                  <a:pt x="20467" y="12951"/>
                </a:lnTo>
                <a:lnTo>
                  <a:pt x="20707" y="13640"/>
                </a:lnTo>
                <a:lnTo>
                  <a:pt x="21003" y="14328"/>
                </a:lnTo>
                <a:lnTo>
                  <a:pt x="21304" y="15232"/>
                </a:lnTo>
                <a:lnTo>
                  <a:pt x="21360" y="15447"/>
                </a:lnTo>
                <a:lnTo>
                  <a:pt x="21421" y="15684"/>
                </a:lnTo>
                <a:lnTo>
                  <a:pt x="21483" y="16135"/>
                </a:lnTo>
                <a:lnTo>
                  <a:pt x="21538" y="16587"/>
                </a:lnTo>
                <a:lnTo>
                  <a:pt x="21600" y="17039"/>
                </a:lnTo>
                <a:lnTo>
                  <a:pt x="21600" y="17276"/>
                </a:lnTo>
                <a:lnTo>
                  <a:pt x="21600" y="17491"/>
                </a:lnTo>
                <a:lnTo>
                  <a:pt x="21600" y="17964"/>
                </a:lnTo>
                <a:lnTo>
                  <a:pt x="21538" y="18631"/>
                </a:lnTo>
                <a:lnTo>
                  <a:pt x="21538" y="18631"/>
                </a:lnTo>
                <a:lnTo>
                  <a:pt x="21538" y="18868"/>
                </a:lnTo>
                <a:lnTo>
                  <a:pt x="21483" y="19083"/>
                </a:lnTo>
                <a:lnTo>
                  <a:pt x="21421" y="19556"/>
                </a:lnTo>
                <a:lnTo>
                  <a:pt x="21181" y="20008"/>
                </a:lnTo>
                <a:lnTo>
                  <a:pt x="21064" y="20223"/>
                </a:lnTo>
                <a:lnTo>
                  <a:pt x="20824" y="20460"/>
                </a:lnTo>
                <a:lnTo>
                  <a:pt x="20645" y="20460"/>
                </a:lnTo>
                <a:lnTo>
                  <a:pt x="20350" y="20675"/>
                </a:lnTo>
                <a:lnTo>
                  <a:pt x="20227" y="20675"/>
                </a:lnTo>
                <a:lnTo>
                  <a:pt x="20109" y="20675"/>
                </a:lnTo>
                <a:lnTo>
                  <a:pt x="19691" y="20912"/>
                </a:lnTo>
                <a:lnTo>
                  <a:pt x="19395" y="20912"/>
                </a:lnTo>
                <a:lnTo>
                  <a:pt x="19032" y="20912"/>
                </a:lnTo>
                <a:lnTo>
                  <a:pt x="18496" y="21127"/>
                </a:lnTo>
                <a:lnTo>
                  <a:pt x="18077" y="21127"/>
                </a:lnTo>
                <a:lnTo>
                  <a:pt x="17541" y="21127"/>
                </a:lnTo>
                <a:lnTo>
                  <a:pt x="17067" y="21127"/>
                </a:lnTo>
                <a:lnTo>
                  <a:pt x="16765" y="21127"/>
                </a:lnTo>
                <a:lnTo>
                  <a:pt x="16531" y="21127"/>
                </a:lnTo>
                <a:lnTo>
                  <a:pt x="15989" y="21127"/>
                </a:lnTo>
                <a:lnTo>
                  <a:pt x="15453" y="21127"/>
                </a:lnTo>
                <a:lnTo>
                  <a:pt x="14917" y="21363"/>
                </a:lnTo>
                <a:lnTo>
                  <a:pt x="14499" y="21363"/>
                </a:lnTo>
                <a:lnTo>
                  <a:pt x="13963" y="21127"/>
                </a:lnTo>
                <a:lnTo>
                  <a:pt x="13482" y="21127"/>
                </a:lnTo>
                <a:lnTo>
                  <a:pt x="13070" y="21127"/>
                </a:lnTo>
                <a:lnTo>
                  <a:pt x="12891" y="21127"/>
                </a:lnTo>
                <a:lnTo>
                  <a:pt x="12472" y="21127"/>
                </a:lnTo>
                <a:lnTo>
                  <a:pt x="11635" y="21127"/>
                </a:lnTo>
                <a:lnTo>
                  <a:pt x="10741" y="21127"/>
                </a:lnTo>
                <a:lnTo>
                  <a:pt x="9842" y="21127"/>
                </a:lnTo>
                <a:lnTo>
                  <a:pt x="9368" y="21127"/>
                </a:lnTo>
                <a:lnTo>
                  <a:pt x="8949" y="21127"/>
                </a:lnTo>
                <a:lnTo>
                  <a:pt x="7933" y="21363"/>
                </a:lnTo>
                <a:lnTo>
                  <a:pt x="6978" y="21363"/>
                </a:lnTo>
                <a:lnTo>
                  <a:pt x="6024" y="21363"/>
                </a:lnTo>
                <a:lnTo>
                  <a:pt x="5488" y="21363"/>
                </a:lnTo>
                <a:lnTo>
                  <a:pt x="5014" y="21363"/>
                </a:lnTo>
                <a:lnTo>
                  <a:pt x="4059" y="21600"/>
                </a:lnTo>
                <a:lnTo>
                  <a:pt x="3221" y="21600"/>
                </a:lnTo>
                <a:lnTo>
                  <a:pt x="2384" y="21363"/>
                </a:lnTo>
                <a:lnTo>
                  <a:pt x="2026" y="21363"/>
                </a:lnTo>
                <a:lnTo>
                  <a:pt x="1848" y="21363"/>
                </a:lnTo>
                <a:lnTo>
                  <a:pt x="1552" y="21363"/>
                </a:lnTo>
                <a:lnTo>
                  <a:pt x="1250" y="21363"/>
                </a:lnTo>
                <a:lnTo>
                  <a:pt x="893" y="21127"/>
                </a:lnTo>
                <a:lnTo>
                  <a:pt x="776" y="21127"/>
                </a:lnTo>
                <a:lnTo>
                  <a:pt x="536" y="20912"/>
                </a:lnTo>
                <a:lnTo>
                  <a:pt x="357" y="20675"/>
                </a:lnTo>
                <a:lnTo>
                  <a:pt x="296" y="20675"/>
                </a:lnTo>
                <a:lnTo>
                  <a:pt x="240" y="20460"/>
                </a:lnTo>
                <a:lnTo>
                  <a:pt x="179" y="20223"/>
                </a:lnTo>
                <a:lnTo>
                  <a:pt x="62" y="19771"/>
                </a:lnTo>
                <a:lnTo>
                  <a:pt x="0" y="19083"/>
                </a:lnTo>
                <a:lnTo>
                  <a:pt x="0" y="18416"/>
                </a:lnTo>
                <a:lnTo>
                  <a:pt x="0" y="17964"/>
                </a:lnTo>
                <a:lnTo>
                  <a:pt x="0" y="17964"/>
                </a:lnTo>
                <a:lnTo>
                  <a:pt x="62" y="17491"/>
                </a:lnTo>
                <a:lnTo>
                  <a:pt x="117" y="17276"/>
                </a:lnTo>
                <a:lnTo>
                  <a:pt x="179" y="16824"/>
                </a:lnTo>
                <a:lnTo>
                  <a:pt x="296" y="16587"/>
                </a:lnTo>
                <a:lnTo>
                  <a:pt x="419" y="16135"/>
                </a:lnTo>
                <a:lnTo>
                  <a:pt x="536" y="15920"/>
                </a:lnTo>
                <a:lnTo>
                  <a:pt x="653" y="15684"/>
                </a:lnTo>
                <a:lnTo>
                  <a:pt x="776" y="15447"/>
                </a:lnTo>
                <a:lnTo>
                  <a:pt x="893" y="15232"/>
                </a:lnTo>
                <a:lnTo>
                  <a:pt x="1250" y="14543"/>
                </a:lnTo>
                <a:lnTo>
                  <a:pt x="1491" y="14092"/>
                </a:lnTo>
                <a:lnTo>
                  <a:pt x="1792" y="13403"/>
                </a:lnTo>
                <a:lnTo>
                  <a:pt x="1848" y="13188"/>
                </a:lnTo>
                <a:lnTo>
                  <a:pt x="2088" y="12736"/>
                </a:lnTo>
                <a:lnTo>
                  <a:pt x="2507" y="12048"/>
                </a:lnTo>
                <a:lnTo>
                  <a:pt x="2747" y="11596"/>
                </a:lnTo>
                <a:lnTo>
                  <a:pt x="2864" y="11359"/>
                </a:lnTo>
                <a:lnTo>
                  <a:pt x="3160" y="10908"/>
                </a:lnTo>
                <a:lnTo>
                  <a:pt x="3400" y="10456"/>
                </a:lnTo>
                <a:lnTo>
                  <a:pt x="3757" y="9767"/>
                </a:lnTo>
                <a:lnTo>
                  <a:pt x="3936" y="9316"/>
                </a:lnTo>
                <a:lnTo>
                  <a:pt x="4114" y="9100"/>
                </a:lnTo>
                <a:lnTo>
                  <a:pt x="4472" y="8412"/>
                </a:lnTo>
                <a:lnTo>
                  <a:pt x="4890" y="7724"/>
                </a:lnTo>
                <a:lnTo>
                  <a:pt x="5371" y="7057"/>
                </a:lnTo>
                <a:lnTo>
                  <a:pt x="5611" y="6820"/>
                </a:lnTo>
                <a:lnTo>
                  <a:pt x="5845" y="6583"/>
                </a:lnTo>
                <a:lnTo>
                  <a:pt x="6325" y="5916"/>
                </a:lnTo>
                <a:lnTo>
                  <a:pt x="6861" y="5013"/>
                </a:lnTo>
                <a:lnTo>
                  <a:pt x="7397" y="4088"/>
                </a:lnTo>
                <a:lnTo>
                  <a:pt x="7637" y="3636"/>
                </a:lnTo>
                <a:lnTo>
                  <a:pt x="7933" y="3184"/>
                </a:lnTo>
                <a:lnTo>
                  <a:pt x="8413" y="2496"/>
                </a:lnTo>
                <a:lnTo>
                  <a:pt x="8888" y="1829"/>
                </a:lnTo>
                <a:lnTo>
                  <a:pt x="9368" y="1377"/>
                </a:lnTo>
                <a:lnTo>
                  <a:pt x="9608" y="1140"/>
                </a:lnTo>
                <a:lnTo>
                  <a:pt x="9725" y="1140"/>
                </a:lnTo>
                <a:lnTo>
                  <a:pt x="9904" y="904"/>
                </a:lnTo>
                <a:lnTo>
                  <a:pt x="10144" y="688"/>
                </a:lnTo>
                <a:lnTo>
                  <a:pt x="10261" y="688"/>
                </a:lnTo>
                <a:lnTo>
                  <a:pt x="10501" y="452"/>
                </a:lnTo>
                <a:lnTo>
                  <a:pt x="10563" y="452"/>
                </a:lnTo>
                <a:lnTo>
                  <a:pt x="10741" y="237"/>
                </a:lnTo>
                <a:lnTo>
                  <a:pt x="10859" y="237"/>
                </a:lnTo>
                <a:lnTo>
                  <a:pt x="10859" y="237"/>
                </a:lnTo>
              </a:path>
            </a:pathLst>
          </a:custGeom>
          <a:solidFill>
            <a:srgbClr val="D75A62"/>
          </a:solidFill>
          <a:ln w="12700"/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5" name="Oval"/>
          <p:cNvSpPr/>
          <p:nvPr/>
        </p:nvSpPr>
        <p:spPr>
          <a:xfrm>
            <a:off x="3103472" y="1636712"/>
            <a:ext cx="107951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" name="Oval"/>
          <p:cNvSpPr/>
          <p:nvPr/>
        </p:nvSpPr>
        <p:spPr>
          <a:xfrm>
            <a:off x="7042060" y="2173287"/>
            <a:ext cx="168275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" name="Circle"/>
          <p:cNvSpPr/>
          <p:nvPr/>
        </p:nvSpPr>
        <p:spPr>
          <a:xfrm>
            <a:off x="6780122" y="2692400"/>
            <a:ext cx="107951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" name="Oval"/>
          <p:cNvSpPr/>
          <p:nvPr/>
        </p:nvSpPr>
        <p:spPr>
          <a:xfrm>
            <a:off x="7764372" y="3346450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" name="Oval"/>
          <p:cNvSpPr/>
          <p:nvPr/>
        </p:nvSpPr>
        <p:spPr>
          <a:xfrm>
            <a:off x="7564347" y="2692400"/>
            <a:ext cx="107951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0" name="Line"/>
          <p:cNvSpPr/>
          <p:nvPr/>
        </p:nvSpPr>
        <p:spPr>
          <a:xfrm flipH="1">
            <a:off x="6826160" y="2357437"/>
            <a:ext cx="246538" cy="35209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Line"/>
          <p:cNvSpPr/>
          <p:nvPr/>
        </p:nvSpPr>
        <p:spPr>
          <a:xfrm>
            <a:off x="7180172" y="2324100"/>
            <a:ext cx="411974" cy="37094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Line"/>
          <p:cNvSpPr/>
          <p:nvPr/>
        </p:nvSpPr>
        <p:spPr>
          <a:xfrm>
            <a:off x="6826160" y="2792412"/>
            <a:ext cx="0" cy="53657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Line"/>
          <p:cNvSpPr/>
          <p:nvPr/>
        </p:nvSpPr>
        <p:spPr>
          <a:xfrm>
            <a:off x="7640547" y="2776537"/>
            <a:ext cx="185231" cy="57007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Line"/>
          <p:cNvSpPr/>
          <p:nvPr/>
        </p:nvSpPr>
        <p:spPr>
          <a:xfrm flipH="1">
            <a:off x="7348447" y="2792412"/>
            <a:ext cx="231025" cy="57180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Oval"/>
          <p:cNvSpPr/>
          <p:nvPr/>
        </p:nvSpPr>
        <p:spPr>
          <a:xfrm>
            <a:off x="2027147" y="2173287"/>
            <a:ext cx="169863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6" name="Oval"/>
          <p:cNvSpPr/>
          <p:nvPr/>
        </p:nvSpPr>
        <p:spPr>
          <a:xfrm>
            <a:off x="1781085" y="3346450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7" name="Oval"/>
          <p:cNvSpPr/>
          <p:nvPr/>
        </p:nvSpPr>
        <p:spPr>
          <a:xfrm>
            <a:off x="1273085" y="3346450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8" name="Oval"/>
          <p:cNvSpPr/>
          <p:nvPr/>
        </p:nvSpPr>
        <p:spPr>
          <a:xfrm>
            <a:off x="1581060" y="2692400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9" name="Oval"/>
          <p:cNvSpPr/>
          <p:nvPr/>
        </p:nvSpPr>
        <p:spPr>
          <a:xfrm>
            <a:off x="2243047" y="3346450"/>
            <a:ext cx="168276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0" name="Circle"/>
          <p:cNvSpPr/>
          <p:nvPr/>
        </p:nvSpPr>
        <p:spPr>
          <a:xfrm>
            <a:off x="2551022" y="2692400"/>
            <a:ext cx="106363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" name="Line"/>
          <p:cNvSpPr/>
          <p:nvPr/>
        </p:nvSpPr>
        <p:spPr>
          <a:xfrm flipH="1">
            <a:off x="1642972" y="2339975"/>
            <a:ext cx="383624" cy="37046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Line"/>
          <p:cNvSpPr/>
          <p:nvPr/>
        </p:nvSpPr>
        <p:spPr>
          <a:xfrm>
            <a:off x="2165260" y="2339975"/>
            <a:ext cx="417616" cy="35042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H="1">
            <a:off x="1366747" y="2776537"/>
            <a:ext cx="230251" cy="56988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Line"/>
          <p:cNvSpPr/>
          <p:nvPr/>
        </p:nvSpPr>
        <p:spPr>
          <a:xfrm>
            <a:off x="1642972" y="2776537"/>
            <a:ext cx="196643" cy="57109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Line"/>
          <p:cNvSpPr/>
          <p:nvPr/>
        </p:nvSpPr>
        <p:spPr>
          <a:xfrm flipH="1">
            <a:off x="2335122" y="2792412"/>
            <a:ext cx="230802" cy="5712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Oval"/>
          <p:cNvSpPr/>
          <p:nvPr/>
        </p:nvSpPr>
        <p:spPr>
          <a:xfrm>
            <a:off x="3549560" y="2173287"/>
            <a:ext cx="169863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7" name="Oval"/>
          <p:cNvSpPr/>
          <p:nvPr/>
        </p:nvSpPr>
        <p:spPr>
          <a:xfrm>
            <a:off x="3257460" y="3346450"/>
            <a:ext cx="185738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8" name="Oval"/>
          <p:cNvSpPr/>
          <p:nvPr/>
        </p:nvSpPr>
        <p:spPr>
          <a:xfrm>
            <a:off x="2797085" y="3346450"/>
            <a:ext cx="168275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9" name="Oval"/>
          <p:cNvSpPr/>
          <p:nvPr/>
        </p:nvSpPr>
        <p:spPr>
          <a:xfrm>
            <a:off x="3303497" y="2692400"/>
            <a:ext cx="92076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0" name="Oval"/>
          <p:cNvSpPr/>
          <p:nvPr/>
        </p:nvSpPr>
        <p:spPr>
          <a:xfrm>
            <a:off x="4273460" y="3346450"/>
            <a:ext cx="168275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1" name="Oval"/>
          <p:cNvSpPr/>
          <p:nvPr/>
        </p:nvSpPr>
        <p:spPr>
          <a:xfrm>
            <a:off x="3765460" y="3346450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2" name="Oval"/>
          <p:cNvSpPr/>
          <p:nvPr/>
        </p:nvSpPr>
        <p:spPr>
          <a:xfrm>
            <a:off x="4073435" y="2692400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3" name="Line"/>
          <p:cNvSpPr/>
          <p:nvPr/>
        </p:nvSpPr>
        <p:spPr>
          <a:xfrm flipH="1">
            <a:off x="3365410" y="2339975"/>
            <a:ext cx="197417" cy="37128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3689260" y="2339975"/>
            <a:ext cx="416689" cy="34964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Line"/>
          <p:cNvSpPr/>
          <p:nvPr/>
        </p:nvSpPr>
        <p:spPr>
          <a:xfrm>
            <a:off x="3335247" y="2792412"/>
            <a:ext cx="1" cy="5540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Line"/>
          <p:cNvSpPr/>
          <p:nvPr/>
        </p:nvSpPr>
        <p:spPr>
          <a:xfrm>
            <a:off x="4149635" y="2776537"/>
            <a:ext cx="185079" cy="56961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Line"/>
          <p:cNvSpPr/>
          <p:nvPr/>
        </p:nvSpPr>
        <p:spPr>
          <a:xfrm flipH="1">
            <a:off x="3857535" y="2792412"/>
            <a:ext cx="230802" cy="5712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Oval"/>
          <p:cNvSpPr/>
          <p:nvPr/>
        </p:nvSpPr>
        <p:spPr>
          <a:xfrm>
            <a:off x="5487897" y="2173287"/>
            <a:ext cx="169863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9" name="Oval"/>
          <p:cNvSpPr/>
          <p:nvPr/>
        </p:nvSpPr>
        <p:spPr>
          <a:xfrm>
            <a:off x="4733835" y="3346450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40" name="Oval"/>
          <p:cNvSpPr/>
          <p:nvPr/>
        </p:nvSpPr>
        <p:spPr>
          <a:xfrm>
            <a:off x="5041810" y="2692400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grpSp>
        <p:nvGrpSpPr>
          <p:cNvPr id="41" name="Group"/>
          <p:cNvGrpSpPr/>
          <p:nvPr/>
        </p:nvGrpSpPr>
        <p:grpSpPr>
          <a:xfrm>
            <a:off x="5703797" y="2692400"/>
            <a:ext cx="676276" cy="855663"/>
            <a:chOff x="0" y="0"/>
            <a:chExt cx="676275" cy="855662"/>
          </a:xfrm>
        </p:grpSpPr>
        <p:sp>
          <p:nvSpPr>
            <p:cNvPr id="42" name="Oval"/>
            <p:cNvSpPr/>
            <p:nvPr/>
          </p:nvSpPr>
          <p:spPr>
            <a:xfrm>
              <a:off x="506412" y="654050"/>
              <a:ext cx="169863" cy="20161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43" name="Oval"/>
            <p:cNvSpPr/>
            <p:nvPr/>
          </p:nvSpPr>
          <p:spPr>
            <a:xfrm>
              <a:off x="0" y="654050"/>
              <a:ext cx="168275" cy="20161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44" name="Oval"/>
            <p:cNvSpPr/>
            <p:nvPr/>
          </p:nvSpPr>
          <p:spPr>
            <a:xfrm>
              <a:off x="306387" y="0"/>
              <a:ext cx="107951" cy="100013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</p:grpSp>
      <p:sp>
        <p:nvSpPr>
          <p:cNvPr id="45" name="Line"/>
          <p:cNvSpPr/>
          <p:nvPr/>
        </p:nvSpPr>
        <p:spPr>
          <a:xfrm flipH="1">
            <a:off x="5103722" y="2339975"/>
            <a:ext cx="383624" cy="37046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Line"/>
          <p:cNvSpPr/>
          <p:nvPr/>
        </p:nvSpPr>
        <p:spPr>
          <a:xfrm>
            <a:off x="5626010" y="2339975"/>
            <a:ext cx="417616" cy="35042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Line"/>
          <p:cNvSpPr/>
          <p:nvPr/>
        </p:nvSpPr>
        <p:spPr>
          <a:xfrm flipH="1">
            <a:off x="4825910" y="2776537"/>
            <a:ext cx="230473" cy="5704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Line"/>
          <p:cNvSpPr/>
          <p:nvPr/>
        </p:nvSpPr>
        <p:spPr>
          <a:xfrm>
            <a:off x="5103722" y="2776537"/>
            <a:ext cx="196642" cy="57109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Line"/>
          <p:cNvSpPr/>
          <p:nvPr/>
        </p:nvSpPr>
        <p:spPr>
          <a:xfrm>
            <a:off x="6087972" y="2776537"/>
            <a:ext cx="185079" cy="56961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Line"/>
          <p:cNvSpPr/>
          <p:nvPr/>
        </p:nvSpPr>
        <p:spPr>
          <a:xfrm flipH="1">
            <a:off x="5795872" y="2792412"/>
            <a:ext cx="230802" cy="5712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Oval"/>
          <p:cNvSpPr/>
          <p:nvPr/>
        </p:nvSpPr>
        <p:spPr>
          <a:xfrm>
            <a:off x="4519522" y="1116012"/>
            <a:ext cx="168276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52" name="Oval"/>
          <p:cNvSpPr/>
          <p:nvPr/>
        </p:nvSpPr>
        <p:spPr>
          <a:xfrm>
            <a:off x="6010185" y="1636712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53" name="Line"/>
          <p:cNvSpPr/>
          <p:nvPr/>
        </p:nvSpPr>
        <p:spPr>
          <a:xfrm flipH="1">
            <a:off x="3195547" y="1250950"/>
            <a:ext cx="1323100" cy="40451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Line"/>
          <p:cNvSpPr/>
          <p:nvPr/>
        </p:nvSpPr>
        <p:spPr>
          <a:xfrm>
            <a:off x="4673510" y="1250950"/>
            <a:ext cx="1349273" cy="41251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Line"/>
          <p:cNvSpPr/>
          <p:nvPr/>
        </p:nvSpPr>
        <p:spPr>
          <a:xfrm>
            <a:off x="3165385" y="1719262"/>
            <a:ext cx="396682" cy="47274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Line"/>
          <p:cNvSpPr/>
          <p:nvPr/>
        </p:nvSpPr>
        <p:spPr>
          <a:xfrm flipH="1">
            <a:off x="2165260" y="1703387"/>
            <a:ext cx="940035" cy="49982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Line"/>
          <p:cNvSpPr/>
          <p:nvPr/>
        </p:nvSpPr>
        <p:spPr>
          <a:xfrm>
            <a:off x="6087972" y="1703387"/>
            <a:ext cx="972382" cy="4954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Line"/>
          <p:cNvSpPr/>
          <p:nvPr/>
        </p:nvSpPr>
        <p:spPr>
          <a:xfrm flipH="1">
            <a:off x="5626010" y="1719262"/>
            <a:ext cx="396803" cy="49001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Line"/>
          <p:cNvSpPr/>
          <p:nvPr/>
        </p:nvSpPr>
        <p:spPr>
          <a:xfrm>
            <a:off x="2611347" y="2776537"/>
            <a:ext cx="248831" cy="58620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Oval"/>
          <p:cNvSpPr/>
          <p:nvPr/>
        </p:nvSpPr>
        <p:spPr>
          <a:xfrm>
            <a:off x="1427072" y="4419600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1" name="Oval"/>
          <p:cNvSpPr/>
          <p:nvPr/>
        </p:nvSpPr>
        <p:spPr>
          <a:xfrm>
            <a:off x="1827122" y="4419600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2" name="Oval"/>
          <p:cNvSpPr/>
          <p:nvPr/>
        </p:nvSpPr>
        <p:spPr>
          <a:xfrm>
            <a:off x="2227172" y="4419600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3" name="Oval"/>
          <p:cNvSpPr/>
          <p:nvPr/>
        </p:nvSpPr>
        <p:spPr>
          <a:xfrm>
            <a:off x="2627222" y="4419600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4" name="Oval"/>
          <p:cNvSpPr/>
          <p:nvPr/>
        </p:nvSpPr>
        <p:spPr>
          <a:xfrm>
            <a:off x="3027272" y="4419600"/>
            <a:ext cx="168276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5" name="Oval"/>
          <p:cNvSpPr/>
          <p:nvPr/>
        </p:nvSpPr>
        <p:spPr>
          <a:xfrm>
            <a:off x="3873410" y="4402137"/>
            <a:ext cx="184150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6" name="Oval"/>
          <p:cNvSpPr/>
          <p:nvPr/>
        </p:nvSpPr>
        <p:spPr>
          <a:xfrm>
            <a:off x="4641760" y="4419600"/>
            <a:ext cx="184150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7" name="Oval"/>
          <p:cNvSpPr/>
          <p:nvPr/>
        </p:nvSpPr>
        <p:spPr>
          <a:xfrm>
            <a:off x="5071972" y="4419600"/>
            <a:ext cx="185738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8" name="Oval"/>
          <p:cNvSpPr/>
          <p:nvPr/>
        </p:nvSpPr>
        <p:spPr>
          <a:xfrm>
            <a:off x="5872072" y="4419600"/>
            <a:ext cx="185738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9" name="Oval"/>
          <p:cNvSpPr/>
          <p:nvPr/>
        </p:nvSpPr>
        <p:spPr>
          <a:xfrm>
            <a:off x="7502435" y="4419600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0" name="Oval"/>
          <p:cNvSpPr/>
          <p:nvPr/>
        </p:nvSpPr>
        <p:spPr>
          <a:xfrm>
            <a:off x="7902485" y="4419600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1" name="Circle"/>
          <p:cNvSpPr/>
          <p:nvPr/>
        </p:nvSpPr>
        <p:spPr>
          <a:xfrm>
            <a:off x="2243047" y="3900487"/>
            <a:ext cx="107951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2" name="Oval"/>
          <p:cNvSpPr/>
          <p:nvPr/>
        </p:nvSpPr>
        <p:spPr>
          <a:xfrm>
            <a:off x="1735047" y="3900487"/>
            <a:ext cx="92076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3" name="Line"/>
          <p:cNvSpPr/>
          <p:nvPr/>
        </p:nvSpPr>
        <p:spPr>
          <a:xfrm flipH="1">
            <a:off x="1781085" y="3530600"/>
            <a:ext cx="75089" cy="38629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Line"/>
          <p:cNvSpPr/>
          <p:nvPr/>
        </p:nvSpPr>
        <p:spPr>
          <a:xfrm flipH="1">
            <a:off x="1519147" y="4000500"/>
            <a:ext cx="242999" cy="42088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Line"/>
          <p:cNvSpPr/>
          <p:nvPr/>
        </p:nvSpPr>
        <p:spPr>
          <a:xfrm>
            <a:off x="1796960" y="4000500"/>
            <a:ext cx="104699" cy="41992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Line"/>
          <p:cNvSpPr/>
          <p:nvPr/>
        </p:nvSpPr>
        <p:spPr>
          <a:xfrm flipH="1">
            <a:off x="2289085" y="3530600"/>
            <a:ext cx="32345" cy="3697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Line"/>
          <p:cNvSpPr/>
          <p:nvPr/>
        </p:nvSpPr>
        <p:spPr>
          <a:xfrm>
            <a:off x="2289085" y="4000500"/>
            <a:ext cx="0" cy="4191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Oval"/>
          <p:cNvSpPr/>
          <p:nvPr/>
        </p:nvSpPr>
        <p:spPr>
          <a:xfrm>
            <a:off x="2857410" y="3900487"/>
            <a:ext cx="92075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9" name="Line"/>
          <p:cNvSpPr/>
          <p:nvPr/>
        </p:nvSpPr>
        <p:spPr>
          <a:xfrm>
            <a:off x="2873285" y="3530600"/>
            <a:ext cx="12921" cy="37000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Line"/>
          <p:cNvSpPr/>
          <p:nvPr/>
        </p:nvSpPr>
        <p:spPr>
          <a:xfrm flipH="1">
            <a:off x="2719297" y="3983037"/>
            <a:ext cx="150714" cy="43770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Line"/>
          <p:cNvSpPr/>
          <p:nvPr/>
        </p:nvSpPr>
        <p:spPr>
          <a:xfrm>
            <a:off x="2919322" y="3983037"/>
            <a:ext cx="152711" cy="41956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2" name="Circle"/>
          <p:cNvSpPr/>
          <p:nvPr/>
        </p:nvSpPr>
        <p:spPr>
          <a:xfrm>
            <a:off x="3719422" y="3883025"/>
            <a:ext cx="107951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 flipH="1">
            <a:off x="3765460" y="3530600"/>
            <a:ext cx="65124" cy="36933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4" name="Line"/>
          <p:cNvSpPr/>
          <p:nvPr/>
        </p:nvSpPr>
        <p:spPr>
          <a:xfrm flipH="1">
            <a:off x="3535272" y="3949700"/>
            <a:ext cx="218268" cy="46807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Line"/>
          <p:cNvSpPr/>
          <p:nvPr/>
        </p:nvSpPr>
        <p:spPr>
          <a:xfrm>
            <a:off x="3781335" y="3967162"/>
            <a:ext cx="155598" cy="45188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Circle"/>
          <p:cNvSpPr/>
          <p:nvPr/>
        </p:nvSpPr>
        <p:spPr>
          <a:xfrm>
            <a:off x="4303622" y="3900487"/>
            <a:ext cx="107951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7" name="Line"/>
          <p:cNvSpPr/>
          <p:nvPr/>
        </p:nvSpPr>
        <p:spPr>
          <a:xfrm>
            <a:off x="4349660" y="3548062"/>
            <a:ext cx="0" cy="33496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" name="Line"/>
          <p:cNvSpPr/>
          <p:nvPr/>
        </p:nvSpPr>
        <p:spPr>
          <a:xfrm>
            <a:off x="4349660" y="4000500"/>
            <a:ext cx="0" cy="4191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Oval"/>
          <p:cNvSpPr/>
          <p:nvPr/>
        </p:nvSpPr>
        <p:spPr>
          <a:xfrm>
            <a:off x="4765585" y="3900487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0" name="Line"/>
          <p:cNvSpPr/>
          <p:nvPr/>
        </p:nvSpPr>
        <p:spPr>
          <a:xfrm>
            <a:off x="4811622" y="3530599"/>
            <a:ext cx="1" cy="35243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1" name="Line"/>
          <p:cNvSpPr/>
          <p:nvPr/>
        </p:nvSpPr>
        <p:spPr>
          <a:xfrm flipH="1">
            <a:off x="4733835" y="3983037"/>
            <a:ext cx="44072" cy="41931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Circle"/>
          <p:cNvSpPr/>
          <p:nvPr/>
        </p:nvSpPr>
        <p:spPr>
          <a:xfrm>
            <a:off x="5687922" y="3883025"/>
            <a:ext cx="107951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3" name="Line"/>
          <p:cNvSpPr/>
          <p:nvPr/>
        </p:nvSpPr>
        <p:spPr>
          <a:xfrm>
            <a:off x="4825910" y="3967162"/>
            <a:ext cx="293779" cy="45238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Line"/>
          <p:cNvSpPr/>
          <p:nvPr/>
        </p:nvSpPr>
        <p:spPr>
          <a:xfrm flipH="1">
            <a:off x="5733960" y="3530600"/>
            <a:ext cx="45426" cy="36996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Line"/>
          <p:cNvSpPr/>
          <p:nvPr/>
        </p:nvSpPr>
        <p:spPr>
          <a:xfrm flipH="1">
            <a:off x="5579972" y="3983037"/>
            <a:ext cx="141496" cy="43547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Line"/>
          <p:cNvSpPr/>
          <p:nvPr/>
        </p:nvSpPr>
        <p:spPr>
          <a:xfrm>
            <a:off x="5749835" y="3983037"/>
            <a:ext cx="202944" cy="43521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Circle"/>
          <p:cNvSpPr/>
          <p:nvPr/>
        </p:nvSpPr>
        <p:spPr>
          <a:xfrm>
            <a:off x="7810410" y="3883025"/>
            <a:ext cx="107950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8" name="Line"/>
          <p:cNvSpPr/>
          <p:nvPr/>
        </p:nvSpPr>
        <p:spPr>
          <a:xfrm>
            <a:off x="7856447" y="3530599"/>
            <a:ext cx="1" cy="36989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9" name="Line"/>
          <p:cNvSpPr/>
          <p:nvPr/>
        </p:nvSpPr>
        <p:spPr>
          <a:xfrm>
            <a:off x="7872322" y="3983037"/>
            <a:ext cx="92764" cy="43641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Line"/>
          <p:cNvSpPr/>
          <p:nvPr/>
        </p:nvSpPr>
        <p:spPr>
          <a:xfrm flipH="1">
            <a:off x="7626260" y="3967162"/>
            <a:ext cx="218268" cy="46807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Circle"/>
          <p:cNvSpPr/>
          <p:nvPr/>
        </p:nvSpPr>
        <p:spPr>
          <a:xfrm>
            <a:off x="6241960" y="3900487"/>
            <a:ext cx="107950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02" name="Line"/>
          <p:cNvSpPr/>
          <p:nvPr/>
        </p:nvSpPr>
        <p:spPr>
          <a:xfrm>
            <a:off x="6287997" y="3530600"/>
            <a:ext cx="1" cy="40322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Line"/>
          <p:cNvSpPr/>
          <p:nvPr/>
        </p:nvSpPr>
        <p:spPr>
          <a:xfrm>
            <a:off x="6287997" y="3983037"/>
            <a:ext cx="61367" cy="4366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Line"/>
          <p:cNvSpPr/>
          <p:nvPr/>
        </p:nvSpPr>
        <p:spPr>
          <a:xfrm>
            <a:off x="1550897" y="4587875"/>
            <a:ext cx="45930" cy="13338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Line"/>
          <p:cNvSpPr/>
          <p:nvPr/>
        </p:nvSpPr>
        <p:spPr>
          <a:xfrm>
            <a:off x="1904910" y="4603750"/>
            <a:ext cx="1774" cy="10159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Line"/>
          <p:cNvSpPr/>
          <p:nvPr/>
        </p:nvSpPr>
        <p:spPr>
          <a:xfrm flipH="1">
            <a:off x="1350872" y="4570412"/>
            <a:ext cx="91350" cy="13543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1288960" y="4738687"/>
            <a:ext cx="31898" cy="4911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1227047" y="4838700"/>
            <a:ext cx="31746" cy="508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Line"/>
          <p:cNvSpPr/>
          <p:nvPr/>
        </p:nvSpPr>
        <p:spPr>
          <a:xfrm>
            <a:off x="1596935" y="4754562"/>
            <a:ext cx="30355" cy="6817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Line"/>
          <p:cNvSpPr/>
          <p:nvPr/>
        </p:nvSpPr>
        <p:spPr>
          <a:xfrm>
            <a:off x="1642972" y="4856162"/>
            <a:ext cx="15419" cy="6678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Line"/>
          <p:cNvSpPr/>
          <p:nvPr/>
        </p:nvSpPr>
        <p:spPr>
          <a:xfrm>
            <a:off x="1904910" y="4754562"/>
            <a:ext cx="1469" cy="841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Line"/>
          <p:cNvSpPr/>
          <p:nvPr/>
        </p:nvSpPr>
        <p:spPr>
          <a:xfrm>
            <a:off x="1904910" y="4889500"/>
            <a:ext cx="14820" cy="8404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Line"/>
          <p:cNvSpPr/>
          <p:nvPr/>
        </p:nvSpPr>
        <p:spPr>
          <a:xfrm flipH="1">
            <a:off x="2581185" y="4587875"/>
            <a:ext cx="76711" cy="1505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Line"/>
          <p:cNvSpPr/>
          <p:nvPr/>
        </p:nvSpPr>
        <p:spPr>
          <a:xfrm>
            <a:off x="2751047" y="4587875"/>
            <a:ext cx="46103" cy="15079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Line"/>
          <p:cNvSpPr/>
          <p:nvPr/>
        </p:nvSpPr>
        <p:spPr>
          <a:xfrm>
            <a:off x="2827247" y="4787900"/>
            <a:ext cx="30571" cy="8399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Line"/>
          <p:cNvSpPr/>
          <p:nvPr/>
        </p:nvSpPr>
        <p:spPr>
          <a:xfrm>
            <a:off x="2873285" y="4938712"/>
            <a:ext cx="30429" cy="5064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Line"/>
          <p:cNvSpPr/>
          <p:nvPr/>
        </p:nvSpPr>
        <p:spPr>
          <a:xfrm flipH="1">
            <a:off x="2519272" y="4772025"/>
            <a:ext cx="31211" cy="6693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2457360" y="4889500"/>
            <a:ext cx="46815" cy="1003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9" name="Line"/>
          <p:cNvSpPr/>
          <p:nvPr/>
        </p:nvSpPr>
        <p:spPr>
          <a:xfrm>
            <a:off x="3103472" y="4603750"/>
            <a:ext cx="16499" cy="11738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Line"/>
          <p:cNvSpPr/>
          <p:nvPr/>
        </p:nvSpPr>
        <p:spPr>
          <a:xfrm>
            <a:off x="3119347" y="4805362"/>
            <a:ext cx="1470" cy="841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Line"/>
          <p:cNvSpPr/>
          <p:nvPr/>
        </p:nvSpPr>
        <p:spPr>
          <a:xfrm>
            <a:off x="3119347" y="4956175"/>
            <a:ext cx="1165" cy="6668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Line"/>
          <p:cNvSpPr/>
          <p:nvPr/>
        </p:nvSpPr>
        <p:spPr>
          <a:xfrm flipH="1">
            <a:off x="3857535" y="4587875"/>
            <a:ext cx="62135" cy="13324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3" name="Line"/>
          <p:cNvSpPr/>
          <p:nvPr/>
        </p:nvSpPr>
        <p:spPr>
          <a:xfrm flipH="1">
            <a:off x="3811497" y="4772025"/>
            <a:ext cx="30571" cy="8399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" name="Line"/>
          <p:cNvSpPr/>
          <p:nvPr/>
        </p:nvSpPr>
        <p:spPr>
          <a:xfrm flipH="1">
            <a:off x="3735297" y="4905375"/>
            <a:ext cx="46499" cy="8388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Line"/>
          <p:cNvSpPr/>
          <p:nvPr/>
        </p:nvSpPr>
        <p:spPr>
          <a:xfrm>
            <a:off x="3995647" y="4587875"/>
            <a:ext cx="62343" cy="11724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Line"/>
          <p:cNvSpPr/>
          <p:nvPr/>
        </p:nvSpPr>
        <p:spPr>
          <a:xfrm>
            <a:off x="4087722" y="4754562"/>
            <a:ext cx="31818" cy="6823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7" name="Line"/>
          <p:cNvSpPr/>
          <p:nvPr/>
        </p:nvSpPr>
        <p:spPr>
          <a:xfrm>
            <a:off x="4149635" y="4889500"/>
            <a:ext cx="31210" cy="6693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8" name="Line"/>
          <p:cNvSpPr/>
          <p:nvPr/>
        </p:nvSpPr>
        <p:spPr>
          <a:xfrm>
            <a:off x="4719547" y="4603750"/>
            <a:ext cx="2356" cy="13492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Line"/>
          <p:cNvSpPr/>
          <p:nvPr/>
        </p:nvSpPr>
        <p:spPr>
          <a:xfrm>
            <a:off x="4719547" y="4787900"/>
            <a:ext cx="1193" cy="6827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Line"/>
          <p:cNvSpPr/>
          <p:nvPr/>
        </p:nvSpPr>
        <p:spPr>
          <a:xfrm>
            <a:off x="4719547" y="4922837"/>
            <a:ext cx="1747" cy="10001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Line"/>
          <p:cNvSpPr/>
          <p:nvPr/>
        </p:nvSpPr>
        <p:spPr>
          <a:xfrm flipH="1">
            <a:off x="5103722" y="4603750"/>
            <a:ext cx="30987" cy="10135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Line"/>
          <p:cNvSpPr/>
          <p:nvPr/>
        </p:nvSpPr>
        <p:spPr>
          <a:xfrm flipH="1">
            <a:off x="5057685" y="4738687"/>
            <a:ext cx="30570" cy="8399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Line"/>
          <p:cNvSpPr/>
          <p:nvPr/>
        </p:nvSpPr>
        <p:spPr>
          <a:xfrm flipH="1">
            <a:off x="5011647" y="4889500"/>
            <a:ext cx="29766" cy="668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" name="Line"/>
          <p:cNvSpPr/>
          <p:nvPr/>
        </p:nvSpPr>
        <p:spPr>
          <a:xfrm>
            <a:off x="5195797" y="4587875"/>
            <a:ext cx="62333" cy="9975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5" name="Line"/>
          <p:cNvSpPr/>
          <p:nvPr/>
        </p:nvSpPr>
        <p:spPr>
          <a:xfrm>
            <a:off x="5287872" y="4738687"/>
            <a:ext cx="31211" cy="6693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Line"/>
          <p:cNvSpPr/>
          <p:nvPr/>
        </p:nvSpPr>
        <p:spPr>
          <a:xfrm>
            <a:off x="5333910" y="4872037"/>
            <a:ext cx="46474" cy="663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Line"/>
          <p:cNvSpPr/>
          <p:nvPr/>
        </p:nvSpPr>
        <p:spPr>
          <a:xfrm>
            <a:off x="5949860" y="4603750"/>
            <a:ext cx="1774" cy="10159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Line"/>
          <p:cNvSpPr/>
          <p:nvPr/>
        </p:nvSpPr>
        <p:spPr>
          <a:xfrm>
            <a:off x="5964147" y="4772025"/>
            <a:ext cx="1165" cy="6668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9" name="Line"/>
          <p:cNvSpPr/>
          <p:nvPr/>
        </p:nvSpPr>
        <p:spPr>
          <a:xfrm>
            <a:off x="5964147" y="4872037"/>
            <a:ext cx="1470" cy="841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Line"/>
          <p:cNvSpPr/>
          <p:nvPr/>
        </p:nvSpPr>
        <p:spPr>
          <a:xfrm>
            <a:off x="8039010" y="4600575"/>
            <a:ext cx="92948" cy="13274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Line"/>
          <p:cNvSpPr/>
          <p:nvPr/>
        </p:nvSpPr>
        <p:spPr>
          <a:xfrm>
            <a:off x="8164422" y="4792662"/>
            <a:ext cx="47490" cy="5092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Line"/>
          <p:cNvSpPr/>
          <p:nvPr/>
        </p:nvSpPr>
        <p:spPr>
          <a:xfrm>
            <a:off x="8219985" y="4895850"/>
            <a:ext cx="31746" cy="508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3" name="Line"/>
          <p:cNvSpPr/>
          <p:nvPr/>
        </p:nvSpPr>
        <p:spPr>
          <a:xfrm flipH="1">
            <a:off x="7886610" y="4587875"/>
            <a:ext cx="47784" cy="16664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Line"/>
          <p:cNvSpPr/>
          <p:nvPr/>
        </p:nvSpPr>
        <p:spPr>
          <a:xfrm flipH="1">
            <a:off x="7856447" y="4805362"/>
            <a:ext cx="30543" cy="9989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Line"/>
          <p:cNvSpPr/>
          <p:nvPr/>
        </p:nvSpPr>
        <p:spPr>
          <a:xfrm flipH="1">
            <a:off x="7826285" y="4938712"/>
            <a:ext cx="30987" cy="10135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Line"/>
          <p:cNvSpPr/>
          <p:nvPr/>
        </p:nvSpPr>
        <p:spPr>
          <a:xfrm>
            <a:off x="7610385" y="4603750"/>
            <a:ext cx="30987" cy="10135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7" name="Line"/>
          <p:cNvSpPr/>
          <p:nvPr/>
        </p:nvSpPr>
        <p:spPr>
          <a:xfrm>
            <a:off x="7656422" y="4738687"/>
            <a:ext cx="32426" cy="9979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Line"/>
          <p:cNvSpPr/>
          <p:nvPr/>
        </p:nvSpPr>
        <p:spPr>
          <a:xfrm>
            <a:off x="7702460" y="4889500"/>
            <a:ext cx="31898" cy="4911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Line"/>
          <p:cNvSpPr/>
          <p:nvPr/>
        </p:nvSpPr>
        <p:spPr>
          <a:xfrm flipH="1">
            <a:off x="7472272" y="4570412"/>
            <a:ext cx="46419" cy="1348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Line"/>
          <p:cNvSpPr/>
          <p:nvPr/>
        </p:nvSpPr>
        <p:spPr>
          <a:xfrm flipH="1">
            <a:off x="7442110" y="4754562"/>
            <a:ext cx="30355" cy="6817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Line"/>
          <p:cNvSpPr/>
          <p:nvPr/>
        </p:nvSpPr>
        <p:spPr>
          <a:xfrm flipH="1">
            <a:off x="7410360" y="4856162"/>
            <a:ext cx="31696" cy="8257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T"/>
          <p:cNvSpPr txBox="1"/>
          <p:nvPr/>
        </p:nvSpPr>
        <p:spPr>
          <a:xfrm>
            <a:off x="2258922" y="4419600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1300" b="1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</a:t>
            </a:r>
          </a:p>
        </p:txBody>
      </p:sp>
      <p:sp>
        <p:nvSpPr>
          <p:cNvPr id="153" name="T"/>
          <p:cNvSpPr txBox="1"/>
          <p:nvPr/>
        </p:nvSpPr>
        <p:spPr>
          <a:xfrm>
            <a:off x="1304835" y="3363912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1300" b="1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</a:t>
            </a:r>
          </a:p>
        </p:txBody>
      </p:sp>
      <p:sp>
        <p:nvSpPr>
          <p:cNvPr id="154" name="T"/>
          <p:cNvSpPr txBox="1"/>
          <p:nvPr/>
        </p:nvSpPr>
        <p:spPr>
          <a:xfrm>
            <a:off x="3303497" y="3346450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1300" b="1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</a:t>
            </a:r>
          </a:p>
        </p:txBody>
      </p:sp>
      <p:grpSp>
        <p:nvGrpSpPr>
          <p:cNvPr id="155" name="Group"/>
          <p:cNvGrpSpPr/>
          <p:nvPr/>
        </p:nvGrpSpPr>
        <p:grpSpPr>
          <a:xfrm>
            <a:off x="7207160" y="3336925"/>
            <a:ext cx="254000" cy="292100"/>
            <a:chOff x="0" y="0"/>
            <a:chExt cx="254000" cy="292100"/>
          </a:xfrm>
        </p:grpSpPr>
        <p:sp>
          <p:nvSpPr>
            <p:cNvPr id="156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57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58" name="Group"/>
          <p:cNvGrpSpPr/>
          <p:nvPr/>
        </p:nvGrpSpPr>
        <p:grpSpPr>
          <a:xfrm>
            <a:off x="6699160" y="3336925"/>
            <a:ext cx="254000" cy="292100"/>
            <a:chOff x="0" y="0"/>
            <a:chExt cx="254000" cy="292100"/>
          </a:xfrm>
        </p:grpSpPr>
        <p:sp>
          <p:nvSpPr>
            <p:cNvPr id="159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0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6229260" y="4416425"/>
            <a:ext cx="254000" cy="292100"/>
            <a:chOff x="0" y="0"/>
            <a:chExt cx="254000" cy="292100"/>
          </a:xfrm>
        </p:grpSpPr>
        <p:sp>
          <p:nvSpPr>
            <p:cNvPr id="162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3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5448210" y="4403725"/>
            <a:ext cx="254000" cy="292100"/>
            <a:chOff x="0" y="0"/>
            <a:chExt cx="254000" cy="292100"/>
          </a:xfrm>
        </p:grpSpPr>
        <p:sp>
          <p:nvSpPr>
            <p:cNvPr id="165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6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5175160" y="3330575"/>
            <a:ext cx="254000" cy="292100"/>
            <a:chOff x="0" y="0"/>
            <a:chExt cx="254000" cy="292100"/>
          </a:xfrm>
        </p:grpSpPr>
        <p:sp>
          <p:nvSpPr>
            <p:cNvPr id="168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9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4229010" y="4384675"/>
            <a:ext cx="254000" cy="292100"/>
            <a:chOff x="0" y="0"/>
            <a:chExt cx="254000" cy="292100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2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3409860" y="4397375"/>
            <a:ext cx="254000" cy="292100"/>
            <a:chOff x="0" y="0"/>
            <a:chExt cx="254000" cy="292100"/>
          </a:xfrm>
        </p:grpSpPr>
        <p:sp>
          <p:nvSpPr>
            <p:cNvPr id="174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5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6" name="Group"/>
          <p:cNvGrpSpPr/>
          <p:nvPr/>
        </p:nvGrpSpPr>
        <p:grpSpPr>
          <a:xfrm>
            <a:off x="3213010" y="3311525"/>
            <a:ext cx="254000" cy="292100"/>
            <a:chOff x="0" y="0"/>
            <a:chExt cx="254000" cy="292100"/>
          </a:xfrm>
        </p:grpSpPr>
        <p:sp>
          <p:nvSpPr>
            <p:cNvPr id="177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8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2171610" y="4403725"/>
            <a:ext cx="254000" cy="292100"/>
            <a:chOff x="0" y="0"/>
            <a:chExt cx="254000" cy="292100"/>
          </a:xfrm>
        </p:grpSpPr>
        <p:sp>
          <p:nvSpPr>
            <p:cNvPr id="180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1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1231810" y="3305175"/>
            <a:ext cx="254000" cy="292100"/>
            <a:chOff x="0" y="0"/>
            <a:chExt cx="254000" cy="292100"/>
          </a:xfrm>
        </p:grpSpPr>
        <p:sp>
          <p:nvSpPr>
            <p:cNvPr id="183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4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3823" y="1779630"/>
            <a:ext cx="368301" cy="142368"/>
          </a:xfrm>
          <a:prstGeom prst="rect">
            <a:avLst/>
          </a:prstGeom>
          <a:ln w="12700"/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9641" y="1443192"/>
            <a:ext cx="393701" cy="142368"/>
          </a:xfrm>
          <a:prstGeom prst="rect">
            <a:avLst/>
          </a:prstGeom>
          <a:ln w="12700"/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5766" y="1900721"/>
            <a:ext cx="444501" cy="231268"/>
          </a:xfrm>
          <a:prstGeom prst="rect">
            <a:avLst/>
          </a:prstGeom>
          <a:ln w="12700"/>
        </p:spPr>
      </p:pic>
      <p:sp>
        <p:nvSpPr>
          <p:cNvPr id="193" name="St"/>
          <p:cNvSpPr txBox="1"/>
          <p:nvPr/>
        </p:nvSpPr>
        <p:spPr>
          <a:xfrm>
            <a:off x="4217030" y="781049"/>
            <a:ext cx="3637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39" marR="40639" defTabSz="914400">
              <a:defRPr sz="2400"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S</a:t>
            </a:r>
            <a:r>
              <a:rPr baseline="-5999" dirty="0"/>
              <a:t>t</a:t>
            </a:r>
          </a:p>
        </p:txBody>
      </p:sp>
      <p:sp>
        <p:nvSpPr>
          <p:cNvPr id="191" name="Rectangle 14"/>
          <p:cNvSpPr>
            <a:spLocks noChangeArrowheads="1"/>
          </p:cNvSpPr>
          <p:nvPr/>
        </p:nvSpPr>
        <p:spPr bwMode="auto">
          <a:xfrm rot="16200000">
            <a:off x="6376781" y="2407146"/>
            <a:ext cx="4967102" cy="5056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900" dirty="0"/>
              <a:t>Reinforcement Learning: An Introduction , Second edition, in progress  </a:t>
            </a:r>
            <a:br>
              <a:rPr lang="en-US" sz="900" dirty="0"/>
            </a:br>
            <a:r>
              <a:rPr lang="en-US" sz="900" dirty="0"/>
              <a:t>Richard S. Sutton and Andrew G. Barto, MIT Press, 2017</a:t>
            </a:r>
          </a:p>
          <a:p>
            <a:r>
              <a:rPr lang="en-IE" sz="900" dirty="0">
                <a:hlinkClick r:id="rId5"/>
              </a:rPr>
              <a:t>www.incompleteideas.net/book/the-book-2nd.html</a:t>
            </a:r>
            <a:r>
              <a:rPr lang="en-I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1651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Dynamic Programming</a:t>
            </a:r>
          </a:p>
        </p:txBody>
      </p:sp>
      <p:sp>
        <p:nvSpPr>
          <p:cNvPr id="2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340182"/>
            <a:ext cx="2057400" cy="2738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" name="Line"/>
          <p:cNvSpPr/>
          <p:nvPr/>
        </p:nvSpPr>
        <p:spPr>
          <a:xfrm>
            <a:off x="1796960" y="538118"/>
            <a:ext cx="5567363" cy="1593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10859" y="0"/>
                </a:lnTo>
                <a:lnTo>
                  <a:pt x="11099" y="237"/>
                </a:lnTo>
                <a:lnTo>
                  <a:pt x="11216" y="237"/>
                </a:lnTo>
                <a:lnTo>
                  <a:pt x="11394" y="452"/>
                </a:lnTo>
                <a:lnTo>
                  <a:pt x="11456" y="452"/>
                </a:lnTo>
                <a:lnTo>
                  <a:pt x="11635" y="688"/>
                </a:lnTo>
                <a:lnTo>
                  <a:pt x="11635" y="688"/>
                </a:lnTo>
                <a:lnTo>
                  <a:pt x="11752" y="904"/>
                </a:lnTo>
                <a:lnTo>
                  <a:pt x="11752" y="904"/>
                </a:lnTo>
                <a:lnTo>
                  <a:pt x="11813" y="1140"/>
                </a:lnTo>
                <a:lnTo>
                  <a:pt x="11936" y="1377"/>
                </a:lnTo>
                <a:lnTo>
                  <a:pt x="12053" y="1592"/>
                </a:lnTo>
                <a:lnTo>
                  <a:pt x="12115" y="1592"/>
                </a:lnTo>
                <a:lnTo>
                  <a:pt x="12170" y="1592"/>
                </a:lnTo>
                <a:lnTo>
                  <a:pt x="12294" y="1592"/>
                </a:lnTo>
                <a:lnTo>
                  <a:pt x="12472" y="1829"/>
                </a:lnTo>
                <a:lnTo>
                  <a:pt x="12528" y="2044"/>
                </a:lnTo>
                <a:lnTo>
                  <a:pt x="12589" y="2280"/>
                </a:lnTo>
                <a:lnTo>
                  <a:pt x="12706" y="2496"/>
                </a:lnTo>
                <a:lnTo>
                  <a:pt x="12891" y="2732"/>
                </a:lnTo>
                <a:lnTo>
                  <a:pt x="13070" y="2947"/>
                </a:lnTo>
                <a:lnTo>
                  <a:pt x="13187" y="2947"/>
                </a:lnTo>
                <a:lnTo>
                  <a:pt x="13482" y="3184"/>
                </a:lnTo>
                <a:lnTo>
                  <a:pt x="14141" y="3873"/>
                </a:lnTo>
                <a:lnTo>
                  <a:pt x="14499" y="4324"/>
                </a:lnTo>
                <a:lnTo>
                  <a:pt x="14856" y="4776"/>
                </a:lnTo>
                <a:lnTo>
                  <a:pt x="15576" y="5465"/>
                </a:lnTo>
                <a:lnTo>
                  <a:pt x="15872" y="5680"/>
                </a:lnTo>
                <a:lnTo>
                  <a:pt x="16051" y="5916"/>
                </a:lnTo>
                <a:lnTo>
                  <a:pt x="16346" y="6131"/>
                </a:lnTo>
                <a:lnTo>
                  <a:pt x="16648" y="6583"/>
                </a:lnTo>
                <a:lnTo>
                  <a:pt x="17005" y="7057"/>
                </a:lnTo>
                <a:lnTo>
                  <a:pt x="17122" y="7272"/>
                </a:lnTo>
                <a:lnTo>
                  <a:pt x="17246" y="7508"/>
                </a:lnTo>
                <a:lnTo>
                  <a:pt x="17541" y="7960"/>
                </a:lnTo>
                <a:lnTo>
                  <a:pt x="17898" y="8412"/>
                </a:lnTo>
                <a:lnTo>
                  <a:pt x="18200" y="8649"/>
                </a:lnTo>
                <a:lnTo>
                  <a:pt x="18317" y="8649"/>
                </a:lnTo>
                <a:lnTo>
                  <a:pt x="18496" y="8864"/>
                </a:lnTo>
                <a:lnTo>
                  <a:pt x="18798" y="9100"/>
                </a:lnTo>
                <a:lnTo>
                  <a:pt x="18976" y="9316"/>
                </a:lnTo>
                <a:lnTo>
                  <a:pt x="19155" y="9767"/>
                </a:lnTo>
                <a:lnTo>
                  <a:pt x="19216" y="10004"/>
                </a:lnTo>
                <a:lnTo>
                  <a:pt x="19272" y="10219"/>
                </a:lnTo>
                <a:lnTo>
                  <a:pt x="19450" y="10692"/>
                </a:lnTo>
                <a:lnTo>
                  <a:pt x="19691" y="11359"/>
                </a:lnTo>
                <a:lnTo>
                  <a:pt x="20048" y="12048"/>
                </a:lnTo>
                <a:lnTo>
                  <a:pt x="20227" y="12500"/>
                </a:lnTo>
                <a:lnTo>
                  <a:pt x="20467" y="12951"/>
                </a:lnTo>
                <a:lnTo>
                  <a:pt x="20707" y="13640"/>
                </a:lnTo>
                <a:lnTo>
                  <a:pt x="21003" y="14328"/>
                </a:lnTo>
                <a:lnTo>
                  <a:pt x="21304" y="15232"/>
                </a:lnTo>
                <a:lnTo>
                  <a:pt x="21360" y="15447"/>
                </a:lnTo>
                <a:lnTo>
                  <a:pt x="21421" y="15684"/>
                </a:lnTo>
                <a:lnTo>
                  <a:pt x="21483" y="16135"/>
                </a:lnTo>
                <a:lnTo>
                  <a:pt x="21538" y="16587"/>
                </a:lnTo>
                <a:lnTo>
                  <a:pt x="21600" y="17039"/>
                </a:lnTo>
                <a:lnTo>
                  <a:pt x="21600" y="17276"/>
                </a:lnTo>
                <a:lnTo>
                  <a:pt x="21600" y="17491"/>
                </a:lnTo>
                <a:lnTo>
                  <a:pt x="21600" y="17964"/>
                </a:lnTo>
                <a:lnTo>
                  <a:pt x="21538" y="18631"/>
                </a:lnTo>
                <a:lnTo>
                  <a:pt x="21538" y="18631"/>
                </a:lnTo>
                <a:lnTo>
                  <a:pt x="21538" y="18868"/>
                </a:lnTo>
                <a:lnTo>
                  <a:pt x="21483" y="19083"/>
                </a:lnTo>
                <a:lnTo>
                  <a:pt x="21421" y="19556"/>
                </a:lnTo>
                <a:lnTo>
                  <a:pt x="21181" y="20008"/>
                </a:lnTo>
                <a:lnTo>
                  <a:pt x="21064" y="20223"/>
                </a:lnTo>
                <a:lnTo>
                  <a:pt x="20824" y="20460"/>
                </a:lnTo>
                <a:lnTo>
                  <a:pt x="20645" y="20460"/>
                </a:lnTo>
                <a:lnTo>
                  <a:pt x="20350" y="20675"/>
                </a:lnTo>
                <a:lnTo>
                  <a:pt x="20227" y="20675"/>
                </a:lnTo>
                <a:lnTo>
                  <a:pt x="20109" y="20675"/>
                </a:lnTo>
                <a:lnTo>
                  <a:pt x="19691" y="20912"/>
                </a:lnTo>
                <a:lnTo>
                  <a:pt x="19395" y="20912"/>
                </a:lnTo>
                <a:lnTo>
                  <a:pt x="19032" y="20912"/>
                </a:lnTo>
                <a:lnTo>
                  <a:pt x="18496" y="21127"/>
                </a:lnTo>
                <a:lnTo>
                  <a:pt x="18077" y="21127"/>
                </a:lnTo>
                <a:lnTo>
                  <a:pt x="17541" y="21127"/>
                </a:lnTo>
                <a:lnTo>
                  <a:pt x="17067" y="21127"/>
                </a:lnTo>
                <a:lnTo>
                  <a:pt x="16765" y="21127"/>
                </a:lnTo>
                <a:lnTo>
                  <a:pt x="16531" y="21127"/>
                </a:lnTo>
                <a:lnTo>
                  <a:pt x="15989" y="21127"/>
                </a:lnTo>
                <a:lnTo>
                  <a:pt x="15453" y="21127"/>
                </a:lnTo>
                <a:lnTo>
                  <a:pt x="14917" y="21363"/>
                </a:lnTo>
                <a:lnTo>
                  <a:pt x="14499" y="21363"/>
                </a:lnTo>
                <a:lnTo>
                  <a:pt x="13963" y="21127"/>
                </a:lnTo>
                <a:lnTo>
                  <a:pt x="13482" y="21127"/>
                </a:lnTo>
                <a:lnTo>
                  <a:pt x="13070" y="21127"/>
                </a:lnTo>
                <a:lnTo>
                  <a:pt x="12891" y="21127"/>
                </a:lnTo>
                <a:lnTo>
                  <a:pt x="12472" y="21127"/>
                </a:lnTo>
                <a:lnTo>
                  <a:pt x="11635" y="21127"/>
                </a:lnTo>
                <a:lnTo>
                  <a:pt x="10741" y="21127"/>
                </a:lnTo>
                <a:lnTo>
                  <a:pt x="9842" y="21127"/>
                </a:lnTo>
                <a:lnTo>
                  <a:pt x="9368" y="21127"/>
                </a:lnTo>
                <a:lnTo>
                  <a:pt x="8949" y="21127"/>
                </a:lnTo>
                <a:lnTo>
                  <a:pt x="7933" y="21363"/>
                </a:lnTo>
                <a:lnTo>
                  <a:pt x="6978" y="21363"/>
                </a:lnTo>
                <a:lnTo>
                  <a:pt x="6024" y="21363"/>
                </a:lnTo>
                <a:lnTo>
                  <a:pt x="5488" y="21363"/>
                </a:lnTo>
                <a:lnTo>
                  <a:pt x="5014" y="21363"/>
                </a:lnTo>
                <a:lnTo>
                  <a:pt x="4059" y="21600"/>
                </a:lnTo>
                <a:lnTo>
                  <a:pt x="3221" y="21600"/>
                </a:lnTo>
                <a:lnTo>
                  <a:pt x="2384" y="21363"/>
                </a:lnTo>
                <a:lnTo>
                  <a:pt x="2026" y="21363"/>
                </a:lnTo>
                <a:lnTo>
                  <a:pt x="1848" y="21363"/>
                </a:lnTo>
                <a:lnTo>
                  <a:pt x="1552" y="21363"/>
                </a:lnTo>
                <a:lnTo>
                  <a:pt x="1250" y="21363"/>
                </a:lnTo>
                <a:lnTo>
                  <a:pt x="893" y="21127"/>
                </a:lnTo>
                <a:lnTo>
                  <a:pt x="776" y="21127"/>
                </a:lnTo>
                <a:lnTo>
                  <a:pt x="536" y="20912"/>
                </a:lnTo>
                <a:lnTo>
                  <a:pt x="357" y="20675"/>
                </a:lnTo>
                <a:lnTo>
                  <a:pt x="296" y="20675"/>
                </a:lnTo>
                <a:lnTo>
                  <a:pt x="240" y="20460"/>
                </a:lnTo>
                <a:lnTo>
                  <a:pt x="179" y="20223"/>
                </a:lnTo>
                <a:lnTo>
                  <a:pt x="62" y="19771"/>
                </a:lnTo>
                <a:lnTo>
                  <a:pt x="0" y="19083"/>
                </a:lnTo>
                <a:lnTo>
                  <a:pt x="0" y="18416"/>
                </a:lnTo>
                <a:lnTo>
                  <a:pt x="0" y="17964"/>
                </a:lnTo>
                <a:lnTo>
                  <a:pt x="0" y="17964"/>
                </a:lnTo>
                <a:lnTo>
                  <a:pt x="62" y="17491"/>
                </a:lnTo>
                <a:lnTo>
                  <a:pt x="117" y="17276"/>
                </a:lnTo>
                <a:lnTo>
                  <a:pt x="179" y="16824"/>
                </a:lnTo>
                <a:lnTo>
                  <a:pt x="296" y="16587"/>
                </a:lnTo>
                <a:lnTo>
                  <a:pt x="419" y="16135"/>
                </a:lnTo>
                <a:lnTo>
                  <a:pt x="536" y="15920"/>
                </a:lnTo>
                <a:lnTo>
                  <a:pt x="653" y="15684"/>
                </a:lnTo>
                <a:lnTo>
                  <a:pt x="776" y="15447"/>
                </a:lnTo>
                <a:lnTo>
                  <a:pt x="893" y="15232"/>
                </a:lnTo>
                <a:lnTo>
                  <a:pt x="1250" y="14543"/>
                </a:lnTo>
                <a:lnTo>
                  <a:pt x="1491" y="14092"/>
                </a:lnTo>
                <a:lnTo>
                  <a:pt x="1792" y="13403"/>
                </a:lnTo>
                <a:lnTo>
                  <a:pt x="1848" y="13188"/>
                </a:lnTo>
                <a:lnTo>
                  <a:pt x="2088" y="12736"/>
                </a:lnTo>
                <a:lnTo>
                  <a:pt x="2507" y="12048"/>
                </a:lnTo>
                <a:lnTo>
                  <a:pt x="2747" y="11596"/>
                </a:lnTo>
                <a:lnTo>
                  <a:pt x="2864" y="11359"/>
                </a:lnTo>
                <a:lnTo>
                  <a:pt x="3160" y="10908"/>
                </a:lnTo>
                <a:lnTo>
                  <a:pt x="3400" y="10456"/>
                </a:lnTo>
                <a:lnTo>
                  <a:pt x="3757" y="9767"/>
                </a:lnTo>
                <a:lnTo>
                  <a:pt x="3936" y="9316"/>
                </a:lnTo>
                <a:lnTo>
                  <a:pt x="4114" y="9100"/>
                </a:lnTo>
                <a:lnTo>
                  <a:pt x="4472" y="8412"/>
                </a:lnTo>
                <a:lnTo>
                  <a:pt x="4890" y="7724"/>
                </a:lnTo>
                <a:lnTo>
                  <a:pt x="5371" y="7057"/>
                </a:lnTo>
                <a:lnTo>
                  <a:pt x="5611" y="6820"/>
                </a:lnTo>
                <a:lnTo>
                  <a:pt x="5845" y="6583"/>
                </a:lnTo>
                <a:lnTo>
                  <a:pt x="6325" y="5916"/>
                </a:lnTo>
                <a:lnTo>
                  <a:pt x="6861" y="5013"/>
                </a:lnTo>
                <a:lnTo>
                  <a:pt x="7397" y="4088"/>
                </a:lnTo>
                <a:lnTo>
                  <a:pt x="7637" y="3636"/>
                </a:lnTo>
                <a:lnTo>
                  <a:pt x="7933" y="3184"/>
                </a:lnTo>
                <a:lnTo>
                  <a:pt x="8413" y="2496"/>
                </a:lnTo>
                <a:lnTo>
                  <a:pt x="8888" y="1829"/>
                </a:lnTo>
                <a:lnTo>
                  <a:pt x="9368" y="1377"/>
                </a:lnTo>
                <a:lnTo>
                  <a:pt x="9608" y="1140"/>
                </a:lnTo>
                <a:lnTo>
                  <a:pt x="9725" y="1140"/>
                </a:lnTo>
                <a:lnTo>
                  <a:pt x="9904" y="904"/>
                </a:lnTo>
                <a:lnTo>
                  <a:pt x="10144" y="688"/>
                </a:lnTo>
                <a:lnTo>
                  <a:pt x="10261" y="688"/>
                </a:lnTo>
                <a:lnTo>
                  <a:pt x="10501" y="452"/>
                </a:lnTo>
                <a:lnTo>
                  <a:pt x="10563" y="452"/>
                </a:lnTo>
                <a:lnTo>
                  <a:pt x="10741" y="237"/>
                </a:lnTo>
                <a:lnTo>
                  <a:pt x="10859" y="237"/>
                </a:lnTo>
                <a:lnTo>
                  <a:pt x="10859" y="237"/>
                </a:lnTo>
              </a:path>
            </a:pathLst>
          </a:custGeom>
          <a:solidFill>
            <a:srgbClr val="D75A62"/>
          </a:solidFill>
          <a:ln w="12700"/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5" name="Oval"/>
          <p:cNvSpPr/>
          <p:nvPr/>
        </p:nvSpPr>
        <p:spPr>
          <a:xfrm>
            <a:off x="3103472" y="1209630"/>
            <a:ext cx="107951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" name="Oval"/>
          <p:cNvSpPr/>
          <p:nvPr/>
        </p:nvSpPr>
        <p:spPr>
          <a:xfrm>
            <a:off x="7042060" y="1746205"/>
            <a:ext cx="168275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" name="Circle"/>
          <p:cNvSpPr/>
          <p:nvPr/>
        </p:nvSpPr>
        <p:spPr>
          <a:xfrm>
            <a:off x="6780122" y="2265318"/>
            <a:ext cx="107951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" name="Oval"/>
          <p:cNvSpPr/>
          <p:nvPr/>
        </p:nvSpPr>
        <p:spPr>
          <a:xfrm>
            <a:off x="7764372" y="291936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" name="Oval"/>
          <p:cNvSpPr/>
          <p:nvPr/>
        </p:nvSpPr>
        <p:spPr>
          <a:xfrm>
            <a:off x="7564347" y="2265318"/>
            <a:ext cx="107951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0" name="Line"/>
          <p:cNvSpPr/>
          <p:nvPr/>
        </p:nvSpPr>
        <p:spPr>
          <a:xfrm flipH="1">
            <a:off x="6826160" y="1930355"/>
            <a:ext cx="246538" cy="35209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Line"/>
          <p:cNvSpPr/>
          <p:nvPr/>
        </p:nvSpPr>
        <p:spPr>
          <a:xfrm>
            <a:off x="7180172" y="1897018"/>
            <a:ext cx="411974" cy="37094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Line"/>
          <p:cNvSpPr/>
          <p:nvPr/>
        </p:nvSpPr>
        <p:spPr>
          <a:xfrm>
            <a:off x="6826160" y="2365330"/>
            <a:ext cx="0" cy="53657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Line"/>
          <p:cNvSpPr/>
          <p:nvPr/>
        </p:nvSpPr>
        <p:spPr>
          <a:xfrm>
            <a:off x="7640547" y="2349455"/>
            <a:ext cx="185231" cy="57007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Line"/>
          <p:cNvSpPr/>
          <p:nvPr/>
        </p:nvSpPr>
        <p:spPr>
          <a:xfrm flipH="1">
            <a:off x="7348447" y="2365330"/>
            <a:ext cx="231025" cy="57180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Oval"/>
          <p:cNvSpPr/>
          <p:nvPr/>
        </p:nvSpPr>
        <p:spPr>
          <a:xfrm>
            <a:off x="2027147" y="1746205"/>
            <a:ext cx="169863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6" name="Oval"/>
          <p:cNvSpPr/>
          <p:nvPr/>
        </p:nvSpPr>
        <p:spPr>
          <a:xfrm>
            <a:off x="1781085" y="291936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7" name="Oval"/>
          <p:cNvSpPr/>
          <p:nvPr/>
        </p:nvSpPr>
        <p:spPr>
          <a:xfrm>
            <a:off x="1273085" y="291936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8" name="Oval"/>
          <p:cNvSpPr/>
          <p:nvPr/>
        </p:nvSpPr>
        <p:spPr>
          <a:xfrm>
            <a:off x="1581060" y="2265318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9" name="Oval"/>
          <p:cNvSpPr/>
          <p:nvPr/>
        </p:nvSpPr>
        <p:spPr>
          <a:xfrm>
            <a:off x="2243047" y="2919368"/>
            <a:ext cx="168276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0" name="Circle"/>
          <p:cNvSpPr/>
          <p:nvPr/>
        </p:nvSpPr>
        <p:spPr>
          <a:xfrm>
            <a:off x="2551022" y="2265318"/>
            <a:ext cx="106363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" name="Line"/>
          <p:cNvSpPr/>
          <p:nvPr/>
        </p:nvSpPr>
        <p:spPr>
          <a:xfrm flipH="1">
            <a:off x="1642972" y="1912893"/>
            <a:ext cx="383624" cy="37046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Line"/>
          <p:cNvSpPr/>
          <p:nvPr/>
        </p:nvSpPr>
        <p:spPr>
          <a:xfrm>
            <a:off x="2165260" y="1912893"/>
            <a:ext cx="417616" cy="35042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H="1">
            <a:off x="1366747" y="2349455"/>
            <a:ext cx="230251" cy="56988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Line"/>
          <p:cNvSpPr/>
          <p:nvPr/>
        </p:nvSpPr>
        <p:spPr>
          <a:xfrm>
            <a:off x="1642972" y="2349455"/>
            <a:ext cx="196643" cy="57109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Line"/>
          <p:cNvSpPr/>
          <p:nvPr/>
        </p:nvSpPr>
        <p:spPr>
          <a:xfrm flipH="1">
            <a:off x="2335122" y="2365330"/>
            <a:ext cx="230802" cy="5712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Oval"/>
          <p:cNvSpPr/>
          <p:nvPr/>
        </p:nvSpPr>
        <p:spPr>
          <a:xfrm>
            <a:off x="3549560" y="1746205"/>
            <a:ext cx="169863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7" name="Oval"/>
          <p:cNvSpPr/>
          <p:nvPr/>
        </p:nvSpPr>
        <p:spPr>
          <a:xfrm>
            <a:off x="3257460" y="2919368"/>
            <a:ext cx="185738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8" name="Oval"/>
          <p:cNvSpPr/>
          <p:nvPr/>
        </p:nvSpPr>
        <p:spPr>
          <a:xfrm>
            <a:off x="2797085" y="2919368"/>
            <a:ext cx="168275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9" name="Oval"/>
          <p:cNvSpPr/>
          <p:nvPr/>
        </p:nvSpPr>
        <p:spPr>
          <a:xfrm>
            <a:off x="3303497" y="2265318"/>
            <a:ext cx="92076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0" name="Oval"/>
          <p:cNvSpPr/>
          <p:nvPr/>
        </p:nvSpPr>
        <p:spPr>
          <a:xfrm>
            <a:off x="4273460" y="2919368"/>
            <a:ext cx="168275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1" name="Oval"/>
          <p:cNvSpPr/>
          <p:nvPr/>
        </p:nvSpPr>
        <p:spPr>
          <a:xfrm>
            <a:off x="3765460" y="291936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2" name="Oval"/>
          <p:cNvSpPr/>
          <p:nvPr/>
        </p:nvSpPr>
        <p:spPr>
          <a:xfrm>
            <a:off x="4073435" y="2265318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3" name="Line"/>
          <p:cNvSpPr/>
          <p:nvPr/>
        </p:nvSpPr>
        <p:spPr>
          <a:xfrm flipH="1">
            <a:off x="3365410" y="1912893"/>
            <a:ext cx="197417" cy="37128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3689260" y="1912893"/>
            <a:ext cx="416689" cy="34964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Line"/>
          <p:cNvSpPr/>
          <p:nvPr/>
        </p:nvSpPr>
        <p:spPr>
          <a:xfrm>
            <a:off x="3335247" y="2365330"/>
            <a:ext cx="1" cy="5540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Line"/>
          <p:cNvSpPr/>
          <p:nvPr/>
        </p:nvSpPr>
        <p:spPr>
          <a:xfrm>
            <a:off x="4149635" y="2349455"/>
            <a:ext cx="185079" cy="56961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Line"/>
          <p:cNvSpPr/>
          <p:nvPr/>
        </p:nvSpPr>
        <p:spPr>
          <a:xfrm flipH="1">
            <a:off x="3857535" y="2365330"/>
            <a:ext cx="230802" cy="5712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Oval"/>
          <p:cNvSpPr/>
          <p:nvPr/>
        </p:nvSpPr>
        <p:spPr>
          <a:xfrm>
            <a:off x="5487897" y="1746205"/>
            <a:ext cx="169863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9" name="Oval"/>
          <p:cNvSpPr/>
          <p:nvPr/>
        </p:nvSpPr>
        <p:spPr>
          <a:xfrm>
            <a:off x="4733835" y="291936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40" name="Oval"/>
          <p:cNvSpPr/>
          <p:nvPr/>
        </p:nvSpPr>
        <p:spPr>
          <a:xfrm>
            <a:off x="5041810" y="2265318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grpSp>
        <p:nvGrpSpPr>
          <p:cNvPr id="41" name="Group"/>
          <p:cNvGrpSpPr/>
          <p:nvPr/>
        </p:nvGrpSpPr>
        <p:grpSpPr>
          <a:xfrm>
            <a:off x="5703797" y="2265318"/>
            <a:ext cx="676276" cy="855663"/>
            <a:chOff x="0" y="0"/>
            <a:chExt cx="676275" cy="855662"/>
          </a:xfrm>
        </p:grpSpPr>
        <p:sp>
          <p:nvSpPr>
            <p:cNvPr id="42" name="Oval"/>
            <p:cNvSpPr/>
            <p:nvPr/>
          </p:nvSpPr>
          <p:spPr>
            <a:xfrm>
              <a:off x="506412" y="654050"/>
              <a:ext cx="169863" cy="20161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43" name="Oval"/>
            <p:cNvSpPr/>
            <p:nvPr/>
          </p:nvSpPr>
          <p:spPr>
            <a:xfrm>
              <a:off x="0" y="654050"/>
              <a:ext cx="168275" cy="20161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44" name="Oval"/>
            <p:cNvSpPr/>
            <p:nvPr/>
          </p:nvSpPr>
          <p:spPr>
            <a:xfrm>
              <a:off x="306387" y="0"/>
              <a:ext cx="107951" cy="100013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</p:grpSp>
      <p:sp>
        <p:nvSpPr>
          <p:cNvPr id="45" name="Line"/>
          <p:cNvSpPr/>
          <p:nvPr/>
        </p:nvSpPr>
        <p:spPr>
          <a:xfrm flipH="1">
            <a:off x="5103722" y="1912893"/>
            <a:ext cx="383624" cy="37046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Line"/>
          <p:cNvSpPr/>
          <p:nvPr/>
        </p:nvSpPr>
        <p:spPr>
          <a:xfrm>
            <a:off x="5626010" y="1912893"/>
            <a:ext cx="417616" cy="35042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Line"/>
          <p:cNvSpPr/>
          <p:nvPr/>
        </p:nvSpPr>
        <p:spPr>
          <a:xfrm flipH="1">
            <a:off x="4825910" y="2349455"/>
            <a:ext cx="230473" cy="5704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Line"/>
          <p:cNvSpPr/>
          <p:nvPr/>
        </p:nvSpPr>
        <p:spPr>
          <a:xfrm>
            <a:off x="5103722" y="2349455"/>
            <a:ext cx="196642" cy="57109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Line"/>
          <p:cNvSpPr/>
          <p:nvPr/>
        </p:nvSpPr>
        <p:spPr>
          <a:xfrm>
            <a:off x="6087972" y="2349455"/>
            <a:ext cx="185079" cy="56961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Line"/>
          <p:cNvSpPr/>
          <p:nvPr/>
        </p:nvSpPr>
        <p:spPr>
          <a:xfrm flipH="1">
            <a:off x="5795872" y="2365330"/>
            <a:ext cx="230802" cy="5712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Oval"/>
          <p:cNvSpPr/>
          <p:nvPr/>
        </p:nvSpPr>
        <p:spPr>
          <a:xfrm>
            <a:off x="4519522" y="688930"/>
            <a:ext cx="168276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52" name="Oval"/>
          <p:cNvSpPr/>
          <p:nvPr/>
        </p:nvSpPr>
        <p:spPr>
          <a:xfrm>
            <a:off x="6010185" y="1209630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53" name="Line"/>
          <p:cNvSpPr/>
          <p:nvPr/>
        </p:nvSpPr>
        <p:spPr>
          <a:xfrm flipH="1">
            <a:off x="3195547" y="823868"/>
            <a:ext cx="1323100" cy="40451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Line"/>
          <p:cNvSpPr/>
          <p:nvPr/>
        </p:nvSpPr>
        <p:spPr>
          <a:xfrm>
            <a:off x="4673510" y="823868"/>
            <a:ext cx="1349273" cy="41251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Line"/>
          <p:cNvSpPr/>
          <p:nvPr/>
        </p:nvSpPr>
        <p:spPr>
          <a:xfrm>
            <a:off x="3165385" y="1292180"/>
            <a:ext cx="396682" cy="47274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Line"/>
          <p:cNvSpPr/>
          <p:nvPr/>
        </p:nvSpPr>
        <p:spPr>
          <a:xfrm flipH="1">
            <a:off x="2165260" y="1276305"/>
            <a:ext cx="940035" cy="49982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Line"/>
          <p:cNvSpPr/>
          <p:nvPr/>
        </p:nvSpPr>
        <p:spPr>
          <a:xfrm>
            <a:off x="6087972" y="1276305"/>
            <a:ext cx="972382" cy="4954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Line"/>
          <p:cNvSpPr/>
          <p:nvPr/>
        </p:nvSpPr>
        <p:spPr>
          <a:xfrm flipH="1">
            <a:off x="5626010" y="1292180"/>
            <a:ext cx="396803" cy="49001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Line"/>
          <p:cNvSpPr/>
          <p:nvPr/>
        </p:nvSpPr>
        <p:spPr>
          <a:xfrm>
            <a:off x="2611347" y="2349455"/>
            <a:ext cx="248831" cy="58620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Oval"/>
          <p:cNvSpPr/>
          <p:nvPr/>
        </p:nvSpPr>
        <p:spPr>
          <a:xfrm>
            <a:off x="1427072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1" name="Oval"/>
          <p:cNvSpPr/>
          <p:nvPr/>
        </p:nvSpPr>
        <p:spPr>
          <a:xfrm>
            <a:off x="1827122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2" name="Oval"/>
          <p:cNvSpPr/>
          <p:nvPr/>
        </p:nvSpPr>
        <p:spPr>
          <a:xfrm>
            <a:off x="2227172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3" name="Oval"/>
          <p:cNvSpPr/>
          <p:nvPr/>
        </p:nvSpPr>
        <p:spPr>
          <a:xfrm>
            <a:off x="2627222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4" name="Oval"/>
          <p:cNvSpPr/>
          <p:nvPr/>
        </p:nvSpPr>
        <p:spPr>
          <a:xfrm>
            <a:off x="3027272" y="3992518"/>
            <a:ext cx="168276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5" name="Oval"/>
          <p:cNvSpPr/>
          <p:nvPr/>
        </p:nvSpPr>
        <p:spPr>
          <a:xfrm>
            <a:off x="3873410" y="3975055"/>
            <a:ext cx="184150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6" name="Oval"/>
          <p:cNvSpPr/>
          <p:nvPr/>
        </p:nvSpPr>
        <p:spPr>
          <a:xfrm>
            <a:off x="4641760" y="3992518"/>
            <a:ext cx="184150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7" name="Oval"/>
          <p:cNvSpPr/>
          <p:nvPr/>
        </p:nvSpPr>
        <p:spPr>
          <a:xfrm>
            <a:off x="5071972" y="3992518"/>
            <a:ext cx="185738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8" name="Oval"/>
          <p:cNvSpPr/>
          <p:nvPr/>
        </p:nvSpPr>
        <p:spPr>
          <a:xfrm>
            <a:off x="5872072" y="3992518"/>
            <a:ext cx="185738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9" name="Oval"/>
          <p:cNvSpPr/>
          <p:nvPr/>
        </p:nvSpPr>
        <p:spPr>
          <a:xfrm>
            <a:off x="7502435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0" name="Oval"/>
          <p:cNvSpPr/>
          <p:nvPr/>
        </p:nvSpPr>
        <p:spPr>
          <a:xfrm>
            <a:off x="7902485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1" name="Circle"/>
          <p:cNvSpPr/>
          <p:nvPr/>
        </p:nvSpPr>
        <p:spPr>
          <a:xfrm>
            <a:off x="2243047" y="3473405"/>
            <a:ext cx="107951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2" name="Oval"/>
          <p:cNvSpPr/>
          <p:nvPr/>
        </p:nvSpPr>
        <p:spPr>
          <a:xfrm>
            <a:off x="1735047" y="3473405"/>
            <a:ext cx="92076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3" name="Line"/>
          <p:cNvSpPr/>
          <p:nvPr/>
        </p:nvSpPr>
        <p:spPr>
          <a:xfrm flipH="1">
            <a:off x="1781085" y="3103518"/>
            <a:ext cx="75089" cy="38629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Line"/>
          <p:cNvSpPr/>
          <p:nvPr/>
        </p:nvSpPr>
        <p:spPr>
          <a:xfrm flipH="1">
            <a:off x="1519147" y="3573418"/>
            <a:ext cx="242999" cy="42088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Line"/>
          <p:cNvSpPr/>
          <p:nvPr/>
        </p:nvSpPr>
        <p:spPr>
          <a:xfrm>
            <a:off x="1796960" y="3573418"/>
            <a:ext cx="104699" cy="41992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Line"/>
          <p:cNvSpPr/>
          <p:nvPr/>
        </p:nvSpPr>
        <p:spPr>
          <a:xfrm flipH="1">
            <a:off x="2289085" y="3103518"/>
            <a:ext cx="32345" cy="3697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Line"/>
          <p:cNvSpPr/>
          <p:nvPr/>
        </p:nvSpPr>
        <p:spPr>
          <a:xfrm>
            <a:off x="2289085" y="3573418"/>
            <a:ext cx="0" cy="4191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Oval"/>
          <p:cNvSpPr/>
          <p:nvPr/>
        </p:nvSpPr>
        <p:spPr>
          <a:xfrm>
            <a:off x="2857410" y="3473405"/>
            <a:ext cx="92075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9" name="Line"/>
          <p:cNvSpPr/>
          <p:nvPr/>
        </p:nvSpPr>
        <p:spPr>
          <a:xfrm>
            <a:off x="2873285" y="3103518"/>
            <a:ext cx="12921" cy="37000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Line"/>
          <p:cNvSpPr/>
          <p:nvPr/>
        </p:nvSpPr>
        <p:spPr>
          <a:xfrm flipH="1">
            <a:off x="2719297" y="3555955"/>
            <a:ext cx="150714" cy="43770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Line"/>
          <p:cNvSpPr/>
          <p:nvPr/>
        </p:nvSpPr>
        <p:spPr>
          <a:xfrm>
            <a:off x="2919322" y="3555955"/>
            <a:ext cx="152711" cy="41956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2" name="Circle"/>
          <p:cNvSpPr/>
          <p:nvPr/>
        </p:nvSpPr>
        <p:spPr>
          <a:xfrm>
            <a:off x="3719422" y="3455943"/>
            <a:ext cx="107951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 flipH="1">
            <a:off x="3765460" y="3103518"/>
            <a:ext cx="65124" cy="36933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4" name="Line"/>
          <p:cNvSpPr/>
          <p:nvPr/>
        </p:nvSpPr>
        <p:spPr>
          <a:xfrm flipH="1">
            <a:off x="3535272" y="3522618"/>
            <a:ext cx="218268" cy="46807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Line"/>
          <p:cNvSpPr/>
          <p:nvPr/>
        </p:nvSpPr>
        <p:spPr>
          <a:xfrm>
            <a:off x="3781335" y="3540080"/>
            <a:ext cx="155598" cy="45188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Circle"/>
          <p:cNvSpPr/>
          <p:nvPr/>
        </p:nvSpPr>
        <p:spPr>
          <a:xfrm>
            <a:off x="4303622" y="3473405"/>
            <a:ext cx="107951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7" name="Line"/>
          <p:cNvSpPr/>
          <p:nvPr/>
        </p:nvSpPr>
        <p:spPr>
          <a:xfrm>
            <a:off x="4349660" y="3120980"/>
            <a:ext cx="0" cy="33496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" name="Line"/>
          <p:cNvSpPr/>
          <p:nvPr/>
        </p:nvSpPr>
        <p:spPr>
          <a:xfrm>
            <a:off x="4349660" y="3573418"/>
            <a:ext cx="0" cy="4191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Oval"/>
          <p:cNvSpPr/>
          <p:nvPr/>
        </p:nvSpPr>
        <p:spPr>
          <a:xfrm>
            <a:off x="4765585" y="3473405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0" name="Line"/>
          <p:cNvSpPr/>
          <p:nvPr/>
        </p:nvSpPr>
        <p:spPr>
          <a:xfrm>
            <a:off x="4811622" y="3103517"/>
            <a:ext cx="1" cy="35243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1" name="Line"/>
          <p:cNvSpPr/>
          <p:nvPr/>
        </p:nvSpPr>
        <p:spPr>
          <a:xfrm flipH="1">
            <a:off x="4733835" y="3555955"/>
            <a:ext cx="44072" cy="41931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Circle"/>
          <p:cNvSpPr/>
          <p:nvPr/>
        </p:nvSpPr>
        <p:spPr>
          <a:xfrm>
            <a:off x="5687922" y="3455943"/>
            <a:ext cx="107951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3" name="Line"/>
          <p:cNvSpPr/>
          <p:nvPr/>
        </p:nvSpPr>
        <p:spPr>
          <a:xfrm>
            <a:off x="4825910" y="3540080"/>
            <a:ext cx="293779" cy="45238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Line"/>
          <p:cNvSpPr/>
          <p:nvPr/>
        </p:nvSpPr>
        <p:spPr>
          <a:xfrm flipH="1">
            <a:off x="5733960" y="3103518"/>
            <a:ext cx="45426" cy="36996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Line"/>
          <p:cNvSpPr/>
          <p:nvPr/>
        </p:nvSpPr>
        <p:spPr>
          <a:xfrm flipH="1">
            <a:off x="5579972" y="3555955"/>
            <a:ext cx="141496" cy="43547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Line"/>
          <p:cNvSpPr/>
          <p:nvPr/>
        </p:nvSpPr>
        <p:spPr>
          <a:xfrm>
            <a:off x="5749835" y="3555955"/>
            <a:ext cx="202944" cy="43521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Circle"/>
          <p:cNvSpPr/>
          <p:nvPr/>
        </p:nvSpPr>
        <p:spPr>
          <a:xfrm>
            <a:off x="7810410" y="3455943"/>
            <a:ext cx="107950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8" name="Line"/>
          <p:cNvSpPr/>
          <p:nvPr/>
        </p:nvSpPr>
        <p:spPr>
          <a:xfrm>
            <a:off x="7856447" y="3103517"/>
            <a:ext cx="1" cy="36989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9" name="Line"/>
          <p:cNvSpPr/>
          <p:nvPr/>
        </p:nvSpPr>
        <p:spPr>
          <a:xfrm>
            <a:off x="7872322" y="3555955"/>
            <a:ext cx="92764" cy="43641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Line"/>
          <p:cNvSpPr/>
          <p:nvPr/>
        </p:nvSpPr>
        <p:spPr>
          <a:xfrm flipH="1">
            <a:off x="7626260" y="3540080"/>
            <a:ext cx="218268" cy="46807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Circle"/>
          <p:cNvSpPr/>
          <p:nvPr/>
        </p:nvSpPr>
        <p:spPr>
          <a:xfrm>
            <a:off x="6241960" y="3473405"/>
            <a:ext cx="107950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02" name="Line"/>
          <p:cNvSpPr/>
          <p:nvPr/>
        </p:nvSpPr>
        <p:spPr>
          <a:xfrm>
            <a:off x="6287997" y="3103518"/>
            <a:ext cx="1" cy="40322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Line"/>
          <p:cNvSpPr/>
          <p:nvPr/>
        </p:nvSpPr>
        <p:spPr>
          <a:xfrm>
            <a:off x="6287997" y="3555955"/>
            <a:ext cx="61367" cy="4366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Line"/>
          <p:cNvSpPr/>
          <p:nvPr/>
        </p:nvSpPr>
        <p:spPr>
          <a:xfrm>
            <a:off x="1550897" y="4160793"/>
            <a:ext cx="45930" cy="13338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Line"/>
          <p:cNvSpPr/>
          <p:nvPr/>
        </p:nvSpPr>
        <p:spPr>
          <a:xfrm>
            <a:off x="1904910" y="4176668"/>
            <a:ext cx="1774" cy="10159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Line"/>
          <p:cNvSpPr/>
          <p:nvPr/>
        </p:nvSpPr>
        <p:spPr>
          <a:xfrm flipH="1">
            <a:off x="1350872" y="4143330"/>
            <a:ext cx="91350" cy="13543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1288960" y="4311605"/>
            <a:ext cx="31898" cy="4911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1227047" y="4411618"/>
            <a:ext cx="31746" cy="508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Line"/>
          <p:cNvSpPr/>
          <p:nvPr/>
        </p:nvSpPr>
        <p:spPr>
          <a:xfrm>
            <a:off x="1596935" y="4327480"/>
            <a:ext cx="30355" cy="6817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Line"/>
          <p:cNvSpPr/>
          <p:nvPr/>
        </p:nvSpPr>
        <p:spPr>
          <a:xfrm>
            <a:off x="1642972" y="4429080"/>
            <a:ext cx="15419" cy="6678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Line"/>
          <p:cNvSpPr/>
          <p:nvPr/>
        </p:nvSpPr>
        <p:spPr>
          <a:xfrm>
            <a:off x="1904910" y="4327480"/>
            <a:ext cx="1469" cy="841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Line"/>
          <p:cNvSpPr/>
          <p:nvPr/>
        </p:nvSpPr>
        <p:spPr>
          <a:xfrm>
            <a:off x="1904910" y="4462418"/>
            <a:ext cx="14820" cy="8404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Line"/>
          <p:cNvSpPr/>
          <p:nvPr/>
        </p:nvSpPr>
        <p:spPr>
          <a:xfrm flipH="1">
            <a:off x="2581185" y="4160793"/>
            <a:ext cx="76711" cy="1505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Line"/>
          <p:cNvSpPr/>
          <p:nvPr/>
        </p:nvSpPr>
        <p:spPr>
          <a:xfrm>
            <a:off x="2751047" y="4160793"/>
            <a:ext cx="46103" cy="15079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Line"/>
          <p:cNvSpPr/>
          <p:nvPr/>
        </p:nvSpPr>
        <p:spPr>
          <a:xfrm>
            <a:off x="2827247" y="4360818"/>
            <a:ext cx="30571" cy="8399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Line"/>
          <p:cNvSpPr/>
          <p:nvPr/>
        </p:nvSpPr>
        <p:spPr>
          <a:xfrm>
            <a:off x="2873285" y="4511630"/>
            <a:ext cx="30429" cy="5064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Line"/>
          <p:cNvSpPr/>
          <p:nvPr/>
        </p:nvSpPr>
        <p:spPr>
          <a:xfrm flipH="1">
            <a:off x="2519272" y="4344943"/>
            <a:ext cx="31211" cy="6693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2457360" y="4462418"/>
            <a:ext cx="46815" cy="1003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9" name="Line"/>
          <p:cNvSpPr/>
          <p:nvPr/>
        </p:nvSpPr>
        <p:spPr>
          <a:xfrm>
            <a:off x="3103472" y="4176668"/>
            <a:ext cx="16499" cy="11738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Line"/>
          <p:cNvSpPr/>
          <p:nvPr/>
        </p:nvSpPr>
        <p:spPr>
          <a:xfrm>
            <a:off x="3119347" y="4378280"/>
            <a:ext cx="1470" cy="841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Line"/>
          <p:cNvSpPr/>
          <p:nvPr/>
        </p:nvSpPr>
        <p:spPr>
          <a:xfrm>
            <a:off x="3119347" y="4529093"/>
            <a:ext cx="1165" cy="6668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Line"/>
          <p:cNvSpPr/>
          <p:nvPr/>
        </p:nvSpPr>
        <p:spPr>
          <a:xfrm flipH="1">
            <a:off x="3857535" y="4160793"/>
            <a:ext cx="62135" cy="13324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3" name="Line"/>
          <p:cNvSpPr/>
          <p:nvPr/>
        </p:nvSpPr>
        <p:spPr>
          <a:xfrm flipH="1">
            <a:off x="3811497" y="4344943"/>
            <a:ext cx="30571" cy="8399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" name="Line"/>
          <p:cNvSpPr/>
          <p:nvPr/>
        </p:nvSpPr>
        <p:spPr>
          <a:xfrm flipH="1">
            <a:off x="3735297" y="4478293"/>
            <a:ext cx="46499" cy="8388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Line"/>
          <p:cNvSpPr/>
          <p:nvPr/>
        </p:nvSpPr>
        <p:spPr>
          <a:xfrm>
            <a:off x="3995647" y="4160793"/>
            <a:ext cx="62343" cy="11724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Line"/>
          <p:cNvSpPr/>
          <p:nvPr/>
        </p:nvSpPr>
        <p:spPr>
          <a:xfrm>
            <a:off x="4087722" y="4327480"/>
            <a:ext cx="31818" cy="6823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7" name="Line"/>
          <p:cNvSpPr/>
          <p:nvPr/>
        </p:nvSpPr>
        <p:spPr>
          <a:xfrm>
            <a:off x="4149635" y="4462418"/>
            <a:ext cx="31210" cy="6693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8" name="Line"/>
          <p:cNvSpPr/>
          <p:nvPr/>
        </p:nvSpPr>
        <p:spPr>
          <a:xfrm>
            <a:off x="4719547" y="4176668"/>
            <a:ext cx="2356" cy="13492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Line"/>
          <p:cNvSpPr/>
          <p:nvPr/>
        </p:nvSpPr>
        <p:spPr>
          <a:xfrm>
            <a:off x="4719547" y="4360818"/>
            <a:ext cx="1193" cy="6827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Line"/>
          <p:cNvSpPr/>
          <p:nvPr/>
        </p:nvSpPr>
        <p:spPr>
          <a:xfrm>
            <a:off x="4719547" y="4495755"/>
            <a:ext cx="1747" cy="10001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Line"/>
          <p:cNvSpPr/>
          <p:nvPr/>
        </p:nvSpPr>
        <p:spPr>
          <a:xfrm flipH="1">
            <a:off x="5103722" y="4176668"/>
            <a:ext cx="30987" cy="10135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Line"/>
          <p:cNvSpPr/>
          <p:nvPr/>
        </p:nvSpPr>
        <p:spPr>
          <a:xfrm flipH="1">
            <a:off x="5057685" y="4311605"/>
            <a:ext cx="30570" cy="8399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Line"/>
          <p:cNvSpPr/>
          <p:nvPr/>
        </p:nvSpPr>
        <p:spPr>
          <a:xfrm flipH="1">
            <a:off x="5011647" y="4462418"/>
            <a:ext cx="29766" cy="668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" name="Line"/>
          <p:cNvSpPr/>
          <p:nvPr/>
        </p:nvSpPr>
        <p:spPr>
          <a:xfrm>
            <a:off x="5195797" y="4160793"/>
            <a:ext cx="62333" cy="9975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5" name="Line"/>
          <p:cNvSpPr/>
          <p:nvPr/>
        </p:nvSpPr>
        <p:spPr>
          <a:xfrm>
            <a:off x="5287872" y="4311605"/>
            <a:ext cx="31211" cy="6693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Line"/>
          <p:cNvSpPr/>
          <p:nvPr/>
        </p:nvSpPr>
        <p:spPr>
          <a:xfrm>
            <a:off x="5333910" y="4444955"/>
            <a:ext cx="46474" cy="663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Line"/>
          <p:cNvSpPr/>
          <p:nvPr/>
        </p:nvSpPr>
        <p:spPr>
          <a:xfrm>
            <a:off x="5949860" y="4176668"/>
            <a:ext cx="1774" cy="10159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Line"/>
          <p:cNvSpPr/>
          <p:nvPr/>
        </p:nvSpPr>
        <p:spPr>
          <a:xfrm>
            <a:off x="5964147" y="4344943"/>
            <a:ext cx="1165" cy="6668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9" name="Line"/>
          <p:cNvSpPr/>
          <p:nvPr/>
        </p:nvSpPr>
        <p:spPr>
          <a:xfrm>
            <a:off x="5964147" y="4444955"/>
            <a:ext cx="1470" cy="841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Line"/>
          <p:cNvSpPr/>
          <p:nvPr/>
        </p:nvSpPr>
        <p:spPr>
          <a:xfrm>
            <a:off x="8039010" y="4173493"/>
            <a:ext cx="92948" cy="13274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Line"/>
          <p:cNvSpPr/>
          <p:nvPr/>
        </p:nvSpPr>
        <p:spPr>
          <a:xfrm>
            <a:off x="8164422" y="4365580"/>
            <a:ext cx="47490" cy="5092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Line"/>
          <p:cNvSpPr/>
          <p:nvPr/>
        </p:nvSpPr>
        <p:spPr>
          <a:xfrm>
            <a:off x="8219985" y="4468768"/>
            <a:ext cx="31746" cy="508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3" name="Line"/>
          <p:cNvSpPr/>
          <p:nvPr/>
        </p:nvSpPr>
        <p:spPr>
          <a:xfrm flipH="1">
            <a:off x="7886610" y="4160793"/>
            <a:ext cx="47784" cy="16664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Line"/>
          <p:cNvSpPr/>
          <p:nvPr/>
        </p:nvSpPr>
        <p:spPr>
          <a:xfrm flipH="1">
            <a:off x="7856447" y="4378280"/>
            <a:ext cx="30543" cy="9989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Line"/>
          <p:cNvSpPr/>
          <p:nvPr/>
        </p:nvSpPr>
        <p:spPr>
          <a:xfrm flipH="1">
            <a:off x="7826285" y="4511630"/>
            <a:ext cx="30987" cy="10135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Line"/>
          <p:cNvSpPr/>
          <p:nvPr/>
        </p:nvSpPr>
        <p:spPr>
          <a:xfrm>
            <a:off x="7610385" y="4176668"/>
            <a:ext cx="30987" cy="10135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7" name="Line"/>
          <p:cNvSpPr/>
          <p:nvPr/>
        </p:nvSpPr>
        <p:spPr>
          <a:xfrm>
            <a:off x="7656422" y="4311605"/>
            <a:ext cx="32426" cy="9979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Line"/>
          <p:cNvSpPr/>
          <p:nvPr/>
        </p:nvSpPr>
        <p:spPr>
          <a:xfrm>
            <a:off x="7702460" y="4462418"/>
            <a:ext cx="31898" cy="4911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Line"/>
          <p:cNvSpPr/>
          <p:nvPr/>
        </p:nvSpPr>
        <p:spPr>
          <a:xfrm flipH="1">
            <a:off x="7472272" y="4143330"/>
            <a:ext cx="46419" cy="1348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Line"/>
          <p:cNvSpPr/>
          <p:nvPr/>
        </p:nvSpPr>
        <p:spPr>
          <a:xfrm flipH="1">
            <a:off x="7442110" y="4327480"/>
            <a:ext cx="30355" cy="6817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Line"/>
          <p:cNvSpPr/>
          <p:nvPr/>
        </p:nvSpPr>
        <p:spPr>
          <a:xfrm flipH="1">
            <a:off x="7410360" y="4429080"/>
            <a:ext cx="31696" cy="8257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T"/>
          <p:cNvSpPr txBox="1"/>
          <p:nvPr/>
        </p:nvSpPr>
        <p:spPr>
          <a:xfrm>
            <a:off x="2258922" y="3992518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1300" b="1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</a:t>
            </a:r>
          </a:p>
        </p:txBody>
      </p:sp>
      <p:sp>
        <p:nvSpPr>
          <p:cNvPr id="153" name="T"/>
          <p:cNvSpPr txBox="1"/>
          <p:nvPr/>
        </p:nvSpPr>
        <p:spPr>
          <a:xfrm>
            <a:off x="1304835" y="2936830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1300" b="1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</a:t>
            </a:r>
          </a:p>
        </p:txBody>
      </p:sp>
      <p:sp>
        <p:nvSpPr>
          <p:cNvPr id="154" name="T"/>
          <p:cNvSpPr txBox="1"/>
          <p:nvPr/>
        </p:nvSpPr>
        <p:spPr>
          <a:xfrm>
            <a:off x="3303497" y="2919368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1300" b="1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</a:t>
            </a:r>
          </a:p>
        </p:txBody>
      </p:sp>
      <p:grpSp>
        <p:nvGrpSpPr>
          <p:cNvPr id="155" name="Group"/>
          <p:cNvGrpSpPr/>
          <p:nvPr/>
        </p:nvGrpSpPr>
        <p:grpSpPr>
          <a:xfrm>
            <a:off x="7207160" y="2909843"/>
            <a:ext cx="254000" cy="292100"/>
            <a:chOff x="0" y="0"/>
            <a:chExt cx="254000" cy="292100"/>
          </a:xfrm>
        </p:grpSpPr>
        <p:sp>
          <p:nvSpPr>
            <p:cNvPr id="156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57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58" name="Group"/>
          <p:cNvGrpSpPr/>
          <p:nvPr/>
        </p:nvGrpSpPr>
        <p:grpSpPr>
          <a:xfrm>
            <a:off x="6699160" y="2909843"/>
            <a:ext cx="254000" cy="292100"/>
            <a:chOff x="0" y="0"/>
            <a:chExt cx="254000" cy="292100"/>
          </a:xfrm>
        </p:grpSpPr>
        <p:sp>
          <p:nvSpPr>
            <p:cNvPr id="159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0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6229260" y="3989343"/>
            <a:ext cx="254000" cy="292100"/>
            <a:chOff x="0" y="0"/>
            <a:chExt cx="254000" cy="292100"/>
          </a:xfrm>
        </p:grpSpPr>
        <p:sp>
          <p:nvSpPr>
            <p:cNvPr id="162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3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5448210" y="3976643"/>
            <a:ext cx="254000" cy="292100"/>
            <a:chOff x="0" y="0"/>
            <a:chExt cx="254000" cy="292100"/>
          </a:xfrm>
        </p:grpSpPr>
        <p:sp>
          <p:nvSpPr>
            <p:cNvPr id="165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6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5175160" y="2903493"/>
            <a:ext cx="254000" cy="292100"/>
            <a:chOff x="0" y="0"/>
            <a:chExt cx="254000" cy="292100"/>
          </a:xfrm>
        </p:grpSpPr>
        <p:sp>
          <p:nvSpPr>
            <p:cNvPr id="168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9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4229010" y="3957593"/>
            <a:ext cx="254000" cy="292100"/>
            <a:chOff x="0" y="0"/>
            <a:chExt cx="254000" cy="292100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2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3409860" y="3970293"/>
            <a:ext cx="254000" cy="292100"/>
            <a:chOff x="0" y="0"/>
            <a:chExt cx="254000" cy="292100"/>
          </a:xfrm>
        </p:grpSpPr>
        <p:sp>
          <p:nvSpPr>
            <p:cNvPr id="174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5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6" name="Group"/>
          <p:cNvGrpSpPr/>
          <p:nvPr/>
        </p:nvGrpSpPr>
        <p:grpSpPr>
          <a:xfrm>
            <a:off x="3213010" y="2884443"/>
            <a:ext cx="254000" cy="292100"/>
            <a:chOff x="0" y="0"/>
            <a:chExt cx="254000" cy="292100"/>
          </a:xfrm>
        </p:grpSpPr>
        <p:sp>
          <p:nvSpPr>
            <p:cNvPr id="177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8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2171610" y="3976643"/>
            <a:ext cx="254000" cy="292100"/>
            <a:chOff x="0" y="0"/>
            <a:chExt cx="254000" cy="292100"/>
          </a:xfrm>
        </p:grpSpPr>
        <p:sp>
          <p:nvSpPr>
            <p:cNvPr id="180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1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1231810" y="2878093"/>
            <a:ext cx="254000" cy="292100"/>
            <a:chOff x="0" y="0"/>
            <a:chExt cx="254000" cy="292100"/>
          </a:xfrm>
        </p:grpSpPr>
        <p:sp>
          <p:nvSpPr>
            <p:cNvPr id="183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4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3823" y="1352548"/>
            <a:ext cx="368301" cy="142368"/>
          </a:xfrm>
          <a:prstGeom prst="rect">
            <a:avLst/>
          </a:prstGeom>
          <a:ln w="12700"/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9641" y="1016110"/>
            <a:ext cx="393701" cy="142368"/>
          </a:xfrm>
          <a:prstGeom prst="rect">
            <a:avLst/>
          </a:prstGeom>
          <a:ln w="12700"/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5766" y="1473639"/>
            <a:ext cx="444501" cy="231268"/>
          </a:xfrm>
          <a:prstGeom prst="rect">
            <a:avLst/>
          </a:prstGeom>
          <a:ln w="12700"/>
        </p:spPr>
      </p:pic>
      <p:sp>
        <p:nvSpPr>
          <p:cNvPr id="193" name="St"/>
          <p:cNvSpPr txBox="1"/>
          <p:nvPr/>
        </p:nvSpPr>
        <p:spPr>
          <a:xfrm>
            <a:off x="4217030" y="353967"/>
            <a:ext cx="3637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39" marR="40639" defTabSz="914400">
              <a:defRPr sz="2400"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S</a:t>
            </a:r>
            <a:r>
              <a:rPr baseline="-5999" dirty="0"/>
              <a:t>t</a:t>
            </a:r>
          </a:p>
        </p:txBody>
      </p:sp>
      <p:sp>
        <p:nvSpPr>
          <p:cNvPr id="191" name="Rectangle 14"/>
          <p:cNvSpPr>
            <a:spLocks noChangeArrowheads="1"/>
          </p:cNvSpPr>
          <p:nvPr/>
        </p:nvSpPr>
        <p:spPr bwMode="auto">
          <a:xfrm rot="16200000">
            <a:off x="6376781" y="2407146"/>
            <a:ext cx="4967102" cy="5056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900" dirty="0"/>
              <a:t>Reinforcement Learning: An Introduction , Second edition, in progress  </a:t>
            </a:r>
            <a:br>
              <a:rPr lang="en-US" sz="900" dirty="0"/>
            </a:br>
            <a:r>
              <a:rPr lang="en-US" sz="900" dirty="0"/>
              <a:t>Richard S. Sutton and Andrew G. Barto, MIT Press, 2017</a:t>
            </a:r>
          </a:p>
          <a:p>
            <a:r>
              <a:rPr lang="en-IE" sz="900" dirty="0">
                <a:hlinkClick r:id="rId5"/>
              </a:rPr>
              <a:t>www.incompleteideas.net/book/the-book-2nd.html</a:t>
            </a:r>
            <a:r>
              <a:rPr lang="en-I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339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Dynamic Programming</a:t>
            </a:r>
          </a:p>
        </p:txBody>
      </p:sp>
      <p:sp>
        <p:nvSpPr>
          <p:cNvPr id="2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340182"/>
            <a:ext cx="2057400" cy="2738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" name="Line"/>
          <p:cNvSpPr/>
          <p:nvPr/>
        </p:nvSpPr>
        <p:spPr>
          <a:xfrm>
            <a:off x="1796960" y="538118"/>
            <a:ext cx="5567363" cy="1593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10859" y="0"/>
                </a:lnTo>
                <a:lnTo>
                  <a:pt x="11099" y="237"/>
                </a:lnTo>
                <a:lnTo>
                  <a:pt x="11216" y="237"/>
                </a:lnTo>
                <a:lnTo>
                  <a:pt x="11394" y="452"/>
                </a:lnTo>
                <a:lnTo>
                  <a:pt x="11456" y="452"/>
                </a:lnTo>
                <a:lnTo>
                  <a:pt x="11635" y="688"/>
                </a:lnTo>
                <a:lnTo>
                  <a:pt x="11635" y="688"/>
                </a:lnTo>
                <a:lnTo>
                  <a:pt x="11752" y="904"/>
                </a:lnTo>
                <a:lnTo>
                  <a:pt x="11752" y="904"/>
                </a:lnTo>
                <a:lnTo>
                  <a:pt x="11813" y="1140"/>
                </a:lnTo>
                <a:lnTo>
                  <a:pt x="11936" y="1377"/>
                </a:lnTo>
                <a:lnTo>
                  <a:pt x="12053" y="1592"/>
                </a:lnTo>
                <a:lnTo>
                  <a:pt x="12115" y="1592"/>
                </a:lnTo>
                <a:lnTo>
                  <a:pt x="12170" y="1592"/>
                </a:lnTo>
                <a:lnTo>
                  <a:pt x="12294" y="1592"/>
                </a:lnTo>
                <a:lnTo>
                  <a:pt x="12472" y="1829"/>
                </a:lnTo>
                <a:lnTo>
                  <a:pt x="12528" y="2044"/>
                </a:lnTo>
                <a:lnTo>
                  <a:pt x="12589" y="2280"/>
                </a:lnTo>
                <a:lnTo>
                  <a:pt x="12706" y="2496"/>
                </a:lnTo>
                <a:lnTo>
                  <a:pt x="12891" y="2732"/>
                </a:lnTo>
                <a:lnTo>
                  <a:pt x="13070" y="2947"/>
                </a:lnTo>
                <a:lnTo>
                  <a:pt x="13187" y="2947"/>
                </a:lnTo>
                <a:lnTo>
                  <a:pt x="13482" y="3184"/>
                </a:lnTo>
                <a:lnTo>
                  <a:pt x="14141" y="3873"/>
                </a:lnTo>
                <a:lnTo>
                  <a:pt x="14499" y="4324"/>
                </a:lnTo>
                <a:lnTo>
                  <a:pt x="14856" y="4776"/>
                </a:lnTo>
                <a:lnTo>
                  <a:pt x="15576" y="5465"/>
                </a:lnTo>
                <a:lnTo>
                  <a:pt x="15872" y="5680"/>
                </a:lnTo>
                <a:lnTo>
                  <a:pt x="16051" y="5916"/>
                </a:lnTo>
                <a:lnTo>
                  <a:pt x="16346" y="6131"/>
                </a:lnTo>
                <a:lnTo>
                  <a:pt x="16648" y="6583"/>
                </a:lnTo>
                <a:lnTo>
                  <a:pt x="17005" y="7057"/>
                </a:lnTo>
                <a:lnTo>
                  <a:pt x="17122" y="7272"/>
                </a:lnTo>
                <a:lnTo>
                  <a:pt x="17246" y="7508"/>
                </a:lnTo>
                <a:lnTo>
                  <a:pt x="17541" y="7960"/>
                </a:lnTo>
                <a:lnTo>
                  <a:pt x="17898" y="8412"/>
                </a:lnTo>
                <a:lnTo>
                  <a:pt x="18200" y="8649"/>
                </a:lnTo>
                <a:lnTo>
                  <a:pt x="18317" y="8649"/>
                </a:lnTo>
                <a:lnTo>
                  <a:pt x="18496" y="8864"/>
                </a:lnTo>
                <a:lnTo>
                  <a:pt x="18798" y="9100"/>
                </a:lnTo>
                <a:lnTo>
                  <a:pt x="18976" y="9316"/>
                </a:lnTo>
                <a:lnTo>
                  <a:pt x="19155" y="9767"/>
                </a:lnTo>
                <a:lnTo>
                  <a:pt x="19216" y="10004"/>
                </a:lnTo>
                <a:lnTo>
                  <a:pt x="19272" y="10219"/>
                </a:lnTo>
                <a:lnTo>
                  <a:pt x="19450" y="10692"/>
                </a:lnTo>
                <a:lnTo>
                  <a:pt x="19691" y="11359"/>
                </a:lnTo>
                <a:lnTo>
                  <a:pt x="20048" y="12048"/>
                </a:lnTo>
                <a:lnTo>
                  <a:pt x="20227" y="12500"/>
                </a:lnTo>
                <a:lnTo>
                  <a:pt x="20467" y="12951"/>
                </a:lnTo>
                <a:lnTo>
                  <a:pt x="20707" y="13640"/>
                </a:lnTo>
                <a:lnTo>
                  <a:pt x="21003" y="14328"/>
                </a:lnTo>
                <a:lnTo>
                  <a:pt x="21304" y="15232"/>
                </a:lnTo>
                <a:lnTo>
                  <a:pt x="21360" y="15447"/>
                </a:lnTo>
                <a:lnTo>
                  <a:pt x="21421" y="15684"/>
                </a:lnTo>
                <a:lnTo>
                  <a:pt x="21483" y="16135"/>
                </a:lnTo>
                <a:lnTo>
                  <a:pt x="21538" y="16587"/>
                </a:lnTo>
                <a:lnTo>
                  <a:pt x="21600" y="17039"/>
                </a:lnTo>
                <a:lnTo>
                  <a:pt x="21600" y="17276"/>
                </a:lnTo>
                <a:lnTo>
                  <a:pt x="21600" y="17491"/>
                </a:lnTo>
                <a:lnTo>
                  <a:pt x="21600" y="17964"/>
                </a:lnTo>
                <a:lnTo>
                  <a:pt x="21538" y="18631"/>
                </a:lnTo>
                <a:lnTo>
                  <a:pt x="21538" y="18631"/>
                </a:lnTo>
                <a:lnTo>
                  <a:pt x="21538" y="18868"/>
                </a:lnTo>
                <a:lnTo>
                  <a:pt x="21483" y="19083"/>
                </a:lnTo>
                <a:lnTo>
                  <a:pt x="21421" y="19556"/>
                </a:lnTo>
                <a:lnTo>
                  <a:pt x="21181" y="20008"/>
                </a:lnTo>
                <a:lnTo>
                  <a:pt x="21064" y="20223"/>
                </a:lnTo>
                <a:lnTo>
                  <a:pt x="20824" y="20460"/>
                </a:lnTo>
                <a:lnTo>
                  <a:pt x="20645" y="20460"/>
                </a:lnTo>
                <a:lnTo>
                  <a:pt x="20350" y="20675"/>
                </a:lnTo>
                <a:lnTo>
                  <a:pt x="20227" y="20675"/>
                </a:lnTo>
                <a:lnTo>
                  <a:pt x="20109" y="20675"/>
                </a:lnTo>
                <a:lnTo>
                  <a:pt x="19691" y="20912"/>
                </a:lnTo>
                <a:lnTo>
                  <a:pt x="19395" y="20912"/>
                </a:lnTo>
                <a:lnTo>
                  <a:pt x="19032" y="20912"/>
                </a:lnTo>
                <a:lnTo>
                  <a:pt x="18496" y="21127"/>
                </a:lnTo>
                <a:lnTo>
                  <a:pt x="18077" y="21127"/>
                </a:lnTo>
                <a:lnTo>
                  <a:pt x="17541" y="21127"/>
                </a:lnTo>
                <a:lnTo>
                  <a:pt x="17067" y="21127"/>
                </a:lnTo>
                <a:lnTo>
                  <a:pt x="16765" y="21127"/>
                </a:lnTo>
                <a:lnTo>
                  <a:pt x="16531" y="21127"/>
                </a:lnTo>
                <a:lnTo>
                  <a:pt x="15989" y="21127"/>
                </a:lnTo>
                <a:lnTo>
                  <a:pt x="15453" y="21127"/>
                </a:lnTo>
                <a:lnTo>
                  <a:pt x="14917" y="21363"/>
                </a:lnTo>
                <a:lnTo>
                  <a:pt x="14499" y="21363"/>
                </a:lnTo>
                <a:lnTo>
                  <a:pt x="13963" y="21127"/>
                </a:lnTo>
                <a:lnTo>
                  <a:pt x="13482" y="21127"/>
                </a:lnTo>
                <a:lnTo>
                  <a:pt x="13070" y="21127"/>
                </a:lnTo>
                <a:lnTo>
                  <a:pt x="12891" y="21127"/>
                </a:lnTo>
                <a:lnTo>
                  <a:pt x="12472" y="21127"/>
                </a:lnTo>
                <a:lnTo>
                  <a:pt x="11635" y="21127"/>
                </a:lnTo>
                <a:lnTo>
                  <a:pt x="10741" y="21127"/>
                </a:lnTo>
                <a:lnTo>
                  <a:pt x="9842" y="21127"/>
                </a:lnTo>
                <a:lnTo>
                  <a:pt x="9368" y="21127"/>
                </a:lnTo>
                <a:lnTo>
                  <a:pt x="8949" y="21127"/>
                </a:lnTo>
                <a:lnTo>
                  <a:pt x="7933" y="21363"/>
                </a:lnTo>
                <a:lnTo>
                  <a:pt x="6978" y="21363"/>
                </a:lnTo>
                <a:lnTo>
                  <a:pt x="6024" y="21363"/>
                </a:lnTo>
                <a:lnTo>
                  <a:pt x="5488" y="21363"/>
                </a:lnTo>
                <a:lnTo>
                  <a:pt x="5014" y="21363"/>
                </a:lnTo>
                <a:lnTo>
                  <a:pt x="4059" y="21600"/>
                </a:lnTo>
                <a:lnTo>
                  <a:pt x="3221" y="21600"/>
                </a:lnTo>
                <a:lnTo>
                  <a:pt x="2384" y="21363"/>
                </a:lnTo>
                <a:lnTo>
                  <a:pt x="2026" y="21363"/>
                </a:lnTo>
                <a:lnTo>
                  <a:pt x="1848" y="21363"/>
                </a:lnTo>
                <a:lnTo>
                  <a:pt x="1552" y="21363"/>
                </a:lnTo>
                <a:lnTo>
                  <a:pt x="1250" y="21363"/>
                </a:lnTo>
                <a:lnTo>
                  <a:pt x="893" y="21127"/>
                </a:lnTo>
                <a:lnTo>
                  <a:pt x="776" y="21127"/>
                </a:lnTo>
                <a:lnTo>
                  <a:pt x="536" y="20912"/>
                </a:lnTo>
                <a:lnTo>
                  <a:pt x="357" y="20675"/>
                </a:lnTo>
                <a:lnTo>
                  <a:pt x="296" y="20675"/>
                </a:lnTo>
                <a:lnTo>
                  <a:pt x="240" y="20460"/>
                </a:lnTo>
                <a:lnTo>
                  <a:pt x="179" y="20223"/>
                </a:lnTo>
                <a:lnTo>
                  <a:pt x="62" y="19771"/>
                </a:lnTo>
                <a:lnTo>
                  <a:pt x="0" y="19083"/>
                </a:lnTo>
                <a:lnTo>
                  <a:pt x="0" y="18416"/>
                </a:lnTo>
                <a:lnTo>
                  <a:pt x="0" y="17964"/>
                </a:lnTo>
                <a:lnTo>
                  <a:pt x="0" y="17964"/>
                </a:lnTo>
                <a:lnTo>
                  <a:pt x="62" y="17491"/>
                </a:lnTo>
                <a:lnTo>
                  <a:pt x="117" y="17276"/>
                </a:lnTo>
                <a:lnTo>
                  <a:pt x="179" y="16824"/>
                </a:lnTo>
                <a:lnTo>
                  <a:pt x="296" y="16587"/>
                </a:lnTo>
                <a:lnTo>
                  <a:pt x="419" y="16135"/>
                </a:lnTo>
                <a:lnTo>
                  <a:pt x="536" y="15920"/>
                </a:lnTo>
                <a:lnTo>
                  <a:pt x="653" y="15684"/>
                </a:lnTo>
                <a:lnTo>
                  <a:pt x="776" y="15447"/>
                </a:lnTo>
                <a:lnTo>
                  <a:pt x="893" y="15232"/>
                </a:lnTo>
                <a:lnTo>
                  <a:pt x="1250" y="14543"/>
                </a:lnTo>
                <a:lnTo>
                  <a:pt x="1491" y="14092"/>
                </a:lnTo>
                <a:lnTo>
                  <a:pt x="1792" y="13403"/>
                </a:lnTo>
                <a:lnTo>
                  <a:pt x="1848" y="13188"/>
                </a:lnTo>
                <a:lnTo>
                  <a:pt x="2088" y="12736"/>
                </a:lnTo>
                <a:lnTo>
                  <a:pt x="2507" y="12048"/>
                </a:lnTo>
                <a:lnTo>
                  <a:pt x="2747" y="11596"/>
                </a:lnTo>
                <a:lnTo>
                  <a:pt x="2864" y="11359"/>
                </a:lnTo>
                <a:lnTo>
                  <a:pt x="3160" y="10908"/>
                </a:lnTo>
                <a:lnTo>
                  <a:pt x="3400" y="10456"/>
                </a:lnTo>
                <a:lnTo>
                  <a:pt x="3757" y="9767"/>
                </a:lnTo>
                <a:lnTo>
                  <a:pt x="3936" y="9316"/>
                </a:lnTo>
                <a:lnTo>
                  <a:pt x="4114" y="9100"/>
                </a:lnTo>
                <a:lnTo>
                  <a:pt x="4472" y="8412"/>
                </a:lnTo>
                <a:lnTo>
                  <a:pt x="4890" y="7724"/>
                </a:lnTo>
                <a:lnTo>
                  <a:pt x="5371" y="7057"/>
                </a:lnTo>
                <a:lnTo>
                  <a:pt x="5611" y="6820"/>
                </a:lnTo>
                <a:lnTo>
                  <a:pt x="5845" y="6583"/>
                </a:lnTo>
                <a:lnTo>
                  <a:pt x="6325" y="5916"/>
                </a:lnTo>
                <a:lnTo>
                  <a:pt x="6861" y="5013"/>
                </a:lnTo>
                <a:lnTo>
                  <a:pt x="7397" y="4088"/>
                </a:lnTo>
                <a:lnTo>
                  <a:pt x="7637" y="3636"/>
                </a:lnTo>
                <a:lnTo>
                  <a:pt x="7933" y="3184"/>
                </a:lnTo>
                <a:lnTo>
                  <a:pt x="8413" y="2496"/>
                </a:lnTo>
                <a:lnTo>
                  <a:pt x="8888" y="1829"/>
                </a:lnTo>
                <a:lnTo>
                  <a:pt x="9368" y="1377"/>
                </a:lnTo>
                <a:lnTo>
                  <a:pt x="9608" y="1140"/>
                </a:lnTo>
                <a:lnTo>
                  <a:pt x="9725" y="1140"/>
                </a:lnTo>
                <a:lnTo>
                  <a:pt x="9904" y="904"/>
                </a:lnTo>
                <a:lnTo>
                  <a:pt x="10144" y="688"/>
                </a:lnTo>
                <a:lnTo>
                  <a:pt x="10261" y="688"/>
                </a:lnTo>
                <a:lnTo>
                  <a:pt x="10501" y="452"/>
                </a:lnTo>
                <a:lnTo>
                  <a:pt x="10563" y="452"/>
                </a:lnTo>
                <a:lnTo>
                  <a:pt x="10741" y="237"/>
                </a:lnTo>
                <a:lnTo>
                  <a:pt x="10859" y="237"/>
                </a:lnTo>
                <a:lnTo>
                  <a:pt x="10859" y="237"/>
                </a:lnTo>
              </a:path>
            </a:pathLst>
          </a:custGeom>
          <a:solidFill>
            <a:srgbClr val="D75A62"/>
          </a:solidFill>
          <a:ln w="12700"/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5" name="Oval"/>
          <p:cNvSpPr/>
          <p:nvPr/>
        </p:nvSpPr>
        <p:spPr>
          <a:xfrm>
            <a:off x="3103472" y="1209630"/>
            <a:ext cx="107951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" name="Oval"/>
          <p:cNvSpPr/>
          <p:nvPr/>
        </p:nvSpPr>
        <p:spPr>
          <a:xfrm>
            <a:off x="7042060" y="1746205"/>
            <a:ext cx="168275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" name="Circle"/>
          <p:cNvSpPr/>
          <p:nvPr/>
        </p:nvSpPr>
        <p:spPr>
          <a:xfrm>
            <a:off x="6780122" y="2265318"/>
            <a:ext cx="107951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" name="Oval"/>
          <p:cNvSpPr/>
          <p:nvPr/>
        </p:nvSpPr>
        <p:spPr>
          <a:xfrm>
            <a:off x="7764372" y="291936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" name="Oval"/>
          <p:cNvSpPr/>
          <p:nvPr/>
        </p:nvSpPr>
        <p:spPr>
          <a:xfrm>
            <a:off x="7564347" y="2265318"/>
            <a:ext cx="107951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0" name="Line"/>
          <p:cNvSpPr/>
          <p:nvPr/>
        </p:nvSpPr>
        <p:spPr>
          <a:xfrm flipH="1">
            <a:off x="6826160" y="1930355"/>
            <a:ext cx="246538" cy="35209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Line"/>
          <p:cNvSpPr/>
          <p:nvPr/>
        </p:nvSpPr>
        <p:spPr>
          <a:xfrm>
            <a:off x="7180172" y="1897018"/>
            <a:ext cx="411974" cy="37094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Line"/>
          <p:cNvSpPr/>
          <p:nvPr/>
        </p:nvSpPr>
        <p:spPr>
          <a:xfrm>
            <a:off x="6826160" y="2365330"/>
            <a:ext cx="0" cy="53657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Line"/>
          <p:cNvSpPr/>
          <p:nvPr/>
        </p:nvSpPr>
        <p:spPr>
          <a:xfrm>
            <a:off x="7640547" y="2349455"/>
            <a:ext cx="185231" cy="57007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Line"/>
          <p:cNvSpPr/>
          <p:nvPr/>
        </p:nvSpPr>
        <p:spPr>
          <a:xfrm flipH="1">
            <a:off x="7348447" y="2365330"/>
            <a:ext cx="231025" cy="57180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Oval"/>
          <p:cNvSpPr/>
          <p:nvPr/>
        </p:nvSpPr>
        <p:spPr>
          <a:xfrm>
            <a:off x="2027147" y="1746205"/>
            <a:ext cx="169863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6" name="Oval"/>
          <p:cNvSpPr/>
          <p:nvPr/>
        </p:nvSpPr>
        <p:spPr>
          <a:xfrm>
            <a:off x="1781085" y="291936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7" name="Oval"/>
          <p:cNvSpPr/>
          <p:nvPr/>
        </p:nvSpPr>
        <p:spPr>
          <a:xfrm>
            <a:off x="1273085" y="291936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8" name="Oval"/>
          <p:cNvSpPr/>
          <p:nvPr/>
        </p:nvSpPr>
        <p:spPr>
          <a:xfrm>
            <a:off x="1581060" y="2265318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9" name="Oval"/>
          <p:cNvSpPr/>
          <p:nvPr/>
        </p:nvSpPr>
        <p:spPr>
          <a:xfrm>
            <a:off x="2243047" y="2919368"/>
            <a:ext cx="168276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0" name="Circle"/>
          <p:cNvSpPr/>
          <p:nvPr/>
        </p:nvSpPr>
        <p:spPr>
          <a:xfrm>
            <a:off x="2551022" y="2265318"/>
            <a:ext cx="106363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" name="Line"/>
          <p:cNvSpPr/>
          <p:nvPr/>
        </p:nvSpPr>
        <p:spPr>
          <a:xfrm flipH="1">
            <a:off x="1642972" y="1912893"/>
            <a:ext cx="383624" cy="37046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Line"/>
          <p:cNvSpPr/>
          <p:nvPr/>
        </p:nvSpPr>
        <p:spPr>
          <a:xfrm>
            <a:off x="2165260" y="1912893"/>
            <a:ext cx="417616" cy="35042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H="1">
            <a:off x="1366747" y="2349455"/>
            <a:ext cx="230251" cy="56988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Line"/>
          <p:cNvSpPr/>
          <p:nvPr/>
        </p:nvSpPr>
        <p:spPr>
          <a:xfrm>
            <a:off x="1642972" y="2349455"/>
            <a:ext cx="196643" cy="57109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Line"/>
          <p:cNvSpPr/>
          <p:nvPr/>
        </p:nvSpPr>
        <p:spPr>
          <a:xfrm flipH="1">
            <a:off x="2335122" y="2365330"/>
            <a:ext cx="230802" cy="5712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Oval"/>
          <p:cNvSpPr/>
          <p:nvPr/>
        </p:nvSpPr>
        <p:spPr>
          <a:xfrm>
            <a:off x="3549560" y="1746205"/>
            <a:ext cx="169863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7" name="Oval"/>
          <p:cNvSpPr/>
          <p:nvPr/>
        </p:nvSpPr>
        <p:spPr>
          <a:xfrm>
            <a:off x="3257460" y="2919368"/>
            <a:ext cx="185738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8" name="Oval"/>
          <p:cNvSpPr/>
          <p:nvPr/>
        </p:nvSpPr>
        <p:spPr>
          <a:xfrm>
            <a:off x="2797085" y="2919368"/>
            <a:ext cx="168275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9" name="Oval"/>
          <p:cNvSpPr/>
          <p:nvPr/>
        </p:nvSpPr>
        <p:spPr>
          <a:xfrm>
            <a:off x="3303497" y="2265318"/>
            <a:ext cx="92076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0" name="Oval"/>
          <p:cNvSpPr/>
          <p:nvPr/>
        </p:nvSpPr>
        <p:spPr>
          <a:xfrm>
            <a:off x="4273460" y="2919368"/>
            <a:ext cx="168275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1" name="Oval"/>
          <p:cNvSpPr/>
          <p:nvPr/>
        </p:nvSpPr>
        <p:spPr>
          <a:xfrm>
            <a:off x="3765460" y="291936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2" name="Oval"/>
          <p:cNvSpPr/>
          <p:nvPr/>
        </p:nvSpPr>
        <p:spPr>
          <a:xfrm>
            <a:off x="4073435" y="2265318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3" name="Line"/>
          <p:cNvSpPr/>
          <p:nvPr/>
        </p:nvSpPr>
        <p:spPr>
          <a:xfrm flipH="1">
            <a:off x="3365410" y="1912893"/>
            <a:ext cx="197417" cy="37128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3689260" y="1912893"/>
            <a:ext cx="416689" cy="34964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Line"/>
          <p:cNvSpPr/>
          <p:nvPr/>
        </p:nvSpPr>
        <p:spPr>
          <a:xfrm>
            <a:off x="3335247" y="2365330"/>
            <a:ext cx="1" cy="5540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Line"/>
          <p:cNvSpPr/>
          <p:nvPr/>
        </p:nvSpPr>
        <p:spPr>
          <a:xfrm>
            <a:off x="4149635" y="2349455"/>
            <a:ext cx="185079" cy="56961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Line"/>
          <p:cNvSpPr/>
          <p:nvPr/>
        </p:nvSpPr>
        <p:spPr>
          <a:xfrm flipH="1">
            <a:off x="3857535" y="2365330"/>
            <a:ext cx="230802" cy="5712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Oval"/>
          <p:cNvSpPr/>
          <p:nvPr/>
        </p:nvSpPr>
        <p:spPr>
          <a:xfrm>
            <a:off x="5487897" y="1746205"/>
            <a:ext cx="169863" cy="20002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39" name="Oval"/>
          <p:cNvSpPr/>
          <p:nvPr/>
        </p:nvSpPr>
        <p:spPr>
          <a:xfrm>
            <a:off x="4733835" y="291936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40" name="Oval"/>
          <p:cNvSpPr/>
          <p:nvPr/>
        </p:nvSpPr>
        <p:spPr>
          <a:xfrm>
            <a:off x="5041810" y="2265318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grpSp>
        <p:nvGrpSpPr>
          <p:cNvPr id="41" name="Group"/>
          <p:cNvGrpSpPr/>
          <p:nvPr/>
        </p:nvGrpSpPr>
        <p:grpSpPr>
          <a:xfrm>
            <a:off x="5703797" y="2265318"/>
            <a:ext cx="676276" cy="855663"/>
            <a:chOff x="0" y="0"/>
            <a:chExt cx="676275" cy="855662"/>
          </a:xfrm>
        </p:grpSpPr>
        <p:sp>
          <p:nvSpPr>
            <p:cNvPr id="42" name="Oval"/>
            <p:cNvSpPr/>
            <p:nvPr/>
          </p:nvSpPr>
          <p:spPr>
            <a:xfrm>
              <a:off x="506412" y="654050"/>
              <a:ext cx="169863" cy="20161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43" name="Oval"/>
            <p:cNvSpPr/>
            <p:nvPr/>
          </p:nvSpPr>
          <p:spPr>
            <a:xfrm>
              <a:off x="0" y="654050"/>
              <a:ext cx="168275" cy="20161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44" name="Oval"/>
            <p:cNvSpPr/>
            <p:nvPr/>
          </p:nvSpPr>
          <p:spPr>
            <a:xfrm>
              <a:off x="306387" y="0"/>
              <a:ext cx="107951" cy="100013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</p:grpSp>
      <p:sp>
        <p:nvSpPr>
          <p:cNvPr id="45" name="Line"/>
          <p:cNvSpPr/>
          <p:nvPr/>
        </p:nvSpPr>
        <p:spPr>
          <a:xfrm flipH="1">
            <a:off x="5103722" y="1912893"/>
            <a:ext cx="383624" cy="37046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Line"/>
          <p:cNvSpPr/>
          <p:nvPr/>
        </p:nvSpPr>
        <p:spPr>
          <a:xfrm>
            <a:off x="5626010" y="1912893"/>
            <a:ext cx="417616" cy="35042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Line"/>
          <p:cNvSpPr/>
          <p:nvPr/>
        </p:nvSpPr>
        <p:spPr>
          <a:xfrm flipH="1">
            <a:off x="4825910" y="2349455"/>
            <a:ext cx="230473" cy="5704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Line"/>
          <p:cNvSpPr/>
          <p:nvPr/>
        </p:nvSpPr>
        <p:spPr>
          <a:xfrm>
            <a:off x="5103722" y="2349455"/>
            <a:ext cx="196642" cy="57109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Line"/>
          <p:cNvSpPr/>
          <p:nvPr/>
        </p:nvSpPr>
        <p:spPr>
          <a:xfrm>
            <a:off x="6087972" y="2349455"/>
            <a:ext cx="185079" cy="56961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Line"/>
          <p:cNvSpPr/>
          <p:nvPr/>
        </p:nvSpPr>
        <p:spPr>
          <a:xfrm flipH="1">
            <a:off x="5795872" y="2365330"/>
            <a:ext cx="230802" cy="5712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Oval"/>
          <p:cNvSpPr/>
          <p:nvPr/>
        </p:nvSpPr>
        <p:spPr>
          <a:xfrm>
            <a:off x="4519522" y="688930"/>
            <a:ext cx="168276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52" name="Oval"/>
          <p:cNvSpPr/>
          <p:nvPr/>
        </p:nvSpPr>
        <p:spPr>
          <a:xfrm>
            <a:off x="6010185" y="1209630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53" name="Line"/>
          <p:cNvSpPr/>
          <p:nvPr/>
        </p:nvSpPr>
        <p:spPr>
          <a:xfrm flipH="1">
            <a:off x="3195547" y="823868"/>
            <a:ext cx="1323100" cy="40451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Line"/>
          <p:cNvSpPr/>
          <p:nvPr/>
        </p:nvSpPr>
        <p:spPr>
          <a:xfrm>
            <a:off x="4673510" y="823868"/>
            <a:ext cx="1349273" cy="41251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Line"/>
          <p:cNvSpPr/>
          <p:nvPr/>
        </p:nvSpPr>
        <p:spPr>
          <a:xfrm>
            <a:off x="3165385" y="1292180"/>
            <a:ext cx="396682" cy="47274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Line"/>
          <p:cNvSpPr/>
          <p:nvPr/>
        </p:nvSpPr>
        <p:spPr>
          <a:xfrm flipH="1">
            <a:off x="2165260" y="1276305"/>
            <a:ext cx="940035" cy="49982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Line"/>
          <p:cNvSpPr/>
          <p:nvPr/>
        </p:nvSpPr>
        <p:spPr>
          <a:xfrm>
            <a:off x="6087972" y="1276305"/>
            <a:ext cx="972382" cy="4954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Line"/>
          <p:cNvSpPr/>
          <p:nvPr/>
        </p:nvSpPr>
        <p:spPr>
          <a:xfrm flipH="1">
            <a:off x="5626010" y="1292180"/>
            <a:ext cx="396803" cy="49001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Line"/>
          <p:cNvSpPr/>
          <p:nvPr/>
        </p:nvSpPr>
        <p:spPr>
          <a:xfrm>
            <a:off x="2611347" y="2349455"/>
            <a:ext cx="248831" cy="58620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Oval"/>
          <p:cNvSpPr/>
          <p:nvPr/>
        </p:nvSpPr>
        <p:spPr>
          <a:xfrm>
            <a:off x="1427072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1" name="Oval"/>
          <p:cNvSpPr/>
          <p:nvPr/>
        </p:nvSpPr>
        <p:spPr>
          <a:xfrm>
            <a:off x="1827122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2" name="Oval"/>
          <p:cNvSpPr/>
          <p:nvPr/>
        </p:nvSpPr>
        <p:spPr>
          <a:xfrm>
            <a:off x="2227172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3" name="Oval"/>
          <p:cNvSpPr/>
          <p:nvPr/>
        </p:nvSpPr>
        <p:spPr>
          <a:xfrm>
            <a:off x="2627222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4" name="Oval"/>
          <p:cNvSpPr/>
          <p:nvPr/>
        </p:nvSpPr>
        <p:spPr>
          <a:xfrm>
            <a:off x="3027272" y="3992518"/>
            <a:ext cx="168276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5" name="Oval"/>
          <p:cNvSpPr/>
          <p:nvPr/>
        </p:nvSpPr>
        <p:spPr>
          <a:xfrm>
            <a:off x="3873410" y="3975055"/>
            <a:ext cx="184150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6" name="Oval"/>
          <p:cNvSpPr/>
          <p:nvPr/>
        </p:nvSpPr>
        <p:spPr>
          <a:xfrm>
            <a:off x="4641760" y="3992518"/>
            <a:ext cx="184150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7" name="Oval"/>
          <p:cNvSpPr/>
          <p:nvPr/>
        </p:nvSpPr>
        <p:spPr>
          <a:xfrm>
            <a:off x="5071972" y="3992518"/>
            <a:ext cx="185738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8" name="Oval"/>
          <p:cNvSpPr/>
          <p:nvPr/>
        </p:nvSpPr>
        <p:spPr>
          <a:xfrm>
            <a:off x="5872072" y="3992518"/>
            <a:ext cx="185738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69" name="Oval"/>
          <p:cNvSpPr/>
          <p:nvPr/>
        </p:nvSpPr>
        <p:spPr>
          <a:xfrm>
            <a:off x="7502435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0" name="Oval"/>
          <p:cNvSpPr/>
          <p:nvPr/>
        </p:nvSpPr>
        <p:spPr>
          <a:xfrm>
            <a:off x="7902485" y="3992518"/>
            <a:ext cx="169863" cy="2016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1" name="Circle"/>
          <p:cNvSpPr/>
          <p:nvPr/>
        </p:nvSpPr>
        <p:spPr>
          <a:xfrm>
            <a:off x="2243047" y="3473405"/>
            <a:ext cx="107951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2" name="Oval"/>
          <p:cNvSpPr/>
          <p:nvPr/>
        </p:nvSpPr>
        <p:spPr>
          <a:xfrm>
            <a:off x="1735047" y="3473405"/>
            <a:ext cx="92076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3" name="Line"/>
          <p:cNvSpPr/>
          <p:nvPr/>
        </p:nvSpPr>
        <p:spPr>
          <a:xfrm flipH="1">
            <a:off x="1781085" y="3103518"/>
            <a:ext cx="75089" cy="38629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Line"/>
          <p:cNvSpPr/>
          <p:nvPr/>
        </p:nvSpPr>
        <p:spPr>
          <a:xfrm flipH="1">
            <a:off x="1519147" y="3573418"/>
            <a:ext cx="242999" cy="42088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Line"/>
          <p:cNvSpPr/>
          <p:nvPr/>
        </p:nvSpPr>
        <p:spPr>
          <a:xfrm>
            <a:off x="1796960" y="3573418"/>
            <a:ext cx="104699" cy="41992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Line"/>
          <p:cNvSpPr/>
          <p:nvPr/>
        </p:nvSpPr>
        <p:spPr>
          <a:xfrm flipH="1">
            <a:off x="2289085" y="3103518"/>
            <a:ext cx="32345" cy="3697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Line"/>
          <p:cNvSpPr/>
          <p:nvPr/>
        </p:nvSpPr>
        <p:spPr>
          <a:xfrm>
            <a:off x="2289085" y="3573418"/>
            <a:ext cx="0" cy="4191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Oval"/>
          <p:cNvSpPr/>
          <p:nvPr/>
        </p:nvSpPr>
        <p:spPr>
          <a:xfrm>
            <a:off x="2857410" y="3473405"/>
            <a:ext cx="92075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79" name="Line"/>
          <p:cNvSpPr/>
          <p:nvPr/>
        </p:nvSpPr>
        <p:spPr>
          <a:xfrm>
            <a:off x="2873285" y="3103518"/>
            <a:ext cx="12921" cy="37000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Line"/>
          <p:cNvSpPr/>
          <p:nvPr/>
        </p:nvSpPr>
        <p:spPr>
          <a:xfrm flipH="1">
            <a:off x="2719297" y="3555955"/>
            <a:ext cx="150714" cy="43770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Line"/>
          <p:cNvSpPr/>
          <p:nvPr/>
        </p:nvSpPr>
        <p:spPr>
          <a:xfrm>
            <a:off x="2919322" y="3555955"/>
            <a:ext cx="152711" cy="41956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2" name="Circle"/>
          <p:cNvSpPr/>
          <p:nvPr/>
        </p:nvSpPr>
        <p:spPr>
          <a:xfrm>
            <a:off x="3719422" y="3455943"/>
            <a:ext cx="107951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 flipH="1">
            <a:off x="3765460" y="3103518"/>
            <a:ext cx="65124" cy="36933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4" name="Line"/>
          <p:cNvSpPr/>
          <p:nvPr/>
        </p:nvSpPr>
        <p:spPr>
          <a:xfrm flipH="1">
            <a:off x="3535272" y="3522618"/>
            <a:ext cx="218268" cy="46807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Line"/>
          <p:cNvSpPr/>
          <p:nvPr/>
        </p:nvSpPr>
        <p:spPr>
          <a:xfrm>
            <a:off x="3781335" y="3540080"/>
            <a:ext cx="155598" cy="45188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Circle"/>
          <p:cNvSpPr/>
          <p:nvPr/>
        </p:nvSpPr>
        <p:spPr>
          <a:xfrm>
            <a:off x="4303622" y="3473405"/>
            <a:ext cx="107951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87" name="Line"/>
          <p:cNvSpPr/>
          <p:nvPr/>
        </p:nvSpPr>
        <p:spPr>
          <a:xfrm>
            <a:off x="4349660" y="3120980"/>
            <a:ext cx="0" cy="33496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8" name="Line"/>
          <p:cNvSpPr/>
          <p:nvPr/>
        </p:nvSpPr>
        <p:spPr>
          <a:xfrm>
            <a:off x="4349660" y="3573418"/>
            <a:ext cx="0" cy="4191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Oval"/>
          <p:cNvSpPr/>
          <p:nvPr/>
        </p:nvSpPr>
        <p:spPr>
          <a:xfrm>
            <a:off x="4765585" y="3473405"/>
            <a:ext cx="107950" cy="1000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0" name="Line"/>
          <p:cNvSpPr/>
          <p:nvPr/>
        </p:nvSpPr>
        <p:spPr>
          <a:xfrm>
            <a:off x="4811622" y="3103517"/>
            <a:ext cx="1" cy="35243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1" name="Line"/>
          <p:cNvSpPr/>
          <p:nvPr/>
        </p:nvSpPr>
        <p:spPr>
          <a:xfrm flipH="1">
            <a:off x="4733835" y="3555955"/>
            <a:ext cx="44072" cy="41931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Circle"/>
          <p:cNvSpPr/>
          <p:nvPr/>
        </p:nvSpPr>
        <p:spPr>
          <a:xfrm>
            <a:off x="5687922" y="3455943"/>
            <a:ext cx="107951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3" name="Line"/>
          <p:cNvSpPr/>
          <p:nvPr/>
        </p:nvSpPr>
        <p:spPr>
          <a:xfrm>
            <a:off x="4825910" y="3540080"/>
            <a:ext cx="293779" cy="45238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Line"/>
          <p:cNvSpPr/>
          <p:nvPr/>
        </p:nvSpPr>
        <p:spPr>
          <a:xfrm flipH="1">
            <a:off x="5733960" y="3103518"/>
            <a:ext cx="45426" cy="36996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Line"/>
          <p:cNvSpPr/>
          <p:nvPr/>
        </p:nvSpPr>
        <p:spPr>
          <a:xfrm flipH="1">
            <a:off x="5579972" y="3555955"/>
            <a:ext cx="141496" cy="43547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Line"/>
          <p:cNvSpPr/>
          <p:nvPr/>
        </p:nvSpPr>
        <p:spPr>
          <a:xfrm>
            <a:off x="5749835" y="3555955"/>
            <a:ext cx="202944" cy="43521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Circle"/>
          <p:cNvSpPr/>
          <p:nvPr/>
        </p:nvSpPr>
        <p:spPr>
          <a:xfrm>
            <a:off x="7810410" y="3455943"/>
            <a:ext cx="107950" cy="1174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98" name="Line"/>
          <p:cNvSpPr/>
          <p:nvPr/>
        </p:nvSpPr>
        <p:spPr>
          <a:xfrm>
            <a:off x="7856447" y="3103517"/>
            <a:ext cx="1" cy="36989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9" name="Line"/>
          <p:cNvSpPr/>
          <p:nvPr/>
        </p:nvSpPr>
        <p:spPr>
          <a:xfrm>
            <a:off x="7872322" y="3555955"/>
            <a:ext cx="92764" cy="43641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Line"/>
          <p:cNvSpPr/>
          <p:nvPr/>
        </p:nvSpPr>
        <p:spPr>
          <a:xfrm flipH="1">
            <a:off x="7626260" y="3540080"/>
            <a:ext cx="218268" cy="46807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Circle"/>
          <p:cNvSpPr/>
          <p:nvPr/>
        </p:nvSpPr>
        <p:spPr>
          <a:xfrm>
            <a:off x="6241960" y="3473405"/>
            <a:ext cx="107950" cy="117476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02" name="Line"/>
          <p:cNvSpPr/>
          <p:nvPr/>
        </p:nvSpPr>
        <p:spPr>
          <a:xfrm>
            <a:off x="6287997" y="3103518"/>
            <a:ext cx="1" cy="40322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Line"/>
          <p:cNvSpPr/>
          <p:nvPr/>
        </p:nvSpPr>
        <p:spPr>
          <a:xfrm>
            <a:off x="6287997" y="3555955"/>
            <a:ext cx="61367" cy="4366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Line"/>
          <p:cNvSpPr/>
          <p:nvPr/>
        </p:nvSpPr>
        <p:spPr>
          <a:xfrm>
            <a:off x="1550897" y="4160793"/>
            <a:ext cx="45930" cy="13338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Line"/>
          <p:cNvSpPr/>
          <p:nvPr/>
        </p:nvSpPr>
        <p:spPr>
          <a:xfrm>
            <a:off x="1904910" y="4176668"/>
            <a:ext cx="1774" cy="10159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Line"/>
          <p:cNvSpPr/>
          <p:nvPr/>
        </p:nvSpPr>
        <p:spPr>
          <a:xfrm flipH="1">
            <a:off x="1350872" y="4143330"/>
            <a:ext cx="91350" cy="13543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1288960" y="4311605"/>
            <a:ext cx="31898" cy="4911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1227047" y="4411618"/>
            <a:ext cx="31746" cy="508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Line"/>
          <p:cNvSpPr/>
          <p:nvPr/>
        </p:nvSpPr>
        <p:spPr>
          <a:xfrm>
            <a:off x="1596935" y="4327480"/>
            <a:ext cx="30355" cy="6817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Line"/>
          <p:cNvSpPr/>
          <p:nvPr/>
        </p:nvSpPr>
        <p:spPr>
          <a:xfrm>
            <a:off x="1642972" y="4429080"/>
            <a:ext cx="15419" cy="6678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Line"/>
          <p:cNvSpPr/>
          <p:nvPr/>
        </p:nvSpPr>
        <p:spPr>
          <a:xfrm>
            <a:off x="1904910" y="4327480"/>
            <a:ext cx="1469" cy="841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Line"/>
          <p:cNvSpPr/>
          <p:nvPr/>
        </p:nvSpPr>
        <p:spPr>
          <a:xfrm>
            <a:off x="1904910" y="4462418"/>
            <a:ext cx="14820" cy="8404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Line"/>
          <p:cNvSpPr/>
          <p:nvPr/>
        </p:nvSpPr>
        <p:spPr>
          <a:xfrm flipH="1">
            <a:off x="2581185" y="4160793"/>
            <a:ext cx="76711" cy="1505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Line"/>
          <p:cNvSpPr/>
          <p:nvPr/>
        </p:nvSpPr>
        <p:spPr>
          <a:xfrm>
            <a:off x="2751047" y="4160793"/>
            <a:ext cx="46103" cy="15079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Line"/>
          <p:cNvSpPr/>
          <p:nvPr/>
        </p:nvSpPr>
        <p:spPr>
          <a:xfrm>
            <a:off x="2827247" y="4360818"/>
            <a:ext cx="30571" cy="8399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Line"/>
          <p:cNvSpPr/>
          <p:nvPr/>
        </p:nvSpPr>
        <p:spPr>
          <a:xfrm>
            <a:off x="2873285" y="4511630"/>
            <a:ext cx="30429" cy="5064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Line"/>
          <p:cNvSpPr/>
          <p:nvPr/>
        </p:nvSpPr>
        <p:spPr>
          <a:xfrm flipH="1">
            <a:off x="2519272" y="4344943"/>
            <a:ext cx="31211" cy="6693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2457360" y="4462418"/>
            <a:ext cx="46815" cy="1003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9" name="Line"/>
          <p:cNvSpPr/>
          <p:nvPr/>
        </p:nvSpPr>
        <p:spPr>
          <a:xfrm>
            <a:off x="3103472" y="4176668"/>
            <a:ext cx="16499" cy="11738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Line"/>
          <p:cNvSpPr/>
          <p:nvPr/>
        </p:nvSpPr>
        <p:spPr>
          <a:xfrm>
            <a:off x="3119347" y="4378280"/>
            <a:ext cx="1470" cy="841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Line"/>
          <p:cNvSpPr/>
          <p:nvPr/>
        </p:nvSpPr>
        <p:spPr>
          <a:xfrm>
            <a:off x="3119347" y="4529093"/>
            <a:ext cx="1165" cy="6668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Line"/>
          <p:cNvSpPr/>
          <p:nvPr/>
        </p:nvSpPr>
        <p:spPr>
          <a:xfrm flipH="1">
            <a:off x="3857535" y="4160793"/>
            <a:ext cx="62135" cy="13324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3" name="Line"/>
          <p:cNvSpPr/>
          <p:nvPr/>
        </p:nvSpPr>
        <p:spPr>
          <a:xfrm flipH="1">
            <a:off x="3811497" y="4344943"/>
            <a:ext cx="30571" cy="8399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4" name="Line"/>
          <p:cNvSpPr/>
          <p:nvPr/>
        </p:nvSpPr>
        <p:spPr>
          <a:xfrm flipH="1">
            <a:off x="3735297" y="4478293"/>
            <a:ext cx="46499" cy="8388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Line"/>
          <p:cNvSpPr/>
          <p:nvPr/>
        </p:nvSpPr>
        <p:spPr>
          <a:xfrm>
            <a:off x="3995647" y="4160793"/>
            <a:ext cx="62343" cy="11724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Line"/>
          <p:cNvSpPr/>
          <p:nvPr/>
        </p:nvSpPr>
        <p:spPr>
          <a:xfrm>
            <a:off x="4087722" y="4327480"/>
            <a:ext cx="31818" cy="6823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7" name="Line"/>
          <p:cNvSpPr/>
          <p:nvPr/>
        </p:nvSpPr>
        <p:spPr>
          <a:xfrm>
            <a:off x="4149635" y="4462418"/>
            <a:ext cx="31210" cy="6693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8" name="Line"/>
          <p:cNvSpPr/>
          <p:nvPr/>
        </p:nvSpPr>
        <p:spPr>
          <a:xfrm>
            <a:off x="4719547" y="4176668"/>
            <a:ext cx="2356" cy="13492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Line"/>
          <p:cNvSpPr/>
          <p:nvPr/>
        </p:nvSpPr>
        <p:spPr>
          <a:xfrm>
            <a:off x="4719547" y="4360818"/>
            <a:ext cx="1193" cy="6827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Line"/>
          <p:cNvSpPr/>
          <p:nvPr/>
        </p:nvSpPr>
        <p:spPr>
          <a:xfrm>
            <a:off x="4719547" y="4495755"/>
            <a:ext cx="1747" cy="10001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Line"/>
          <p:cNvSpPr/>
          <p:nvPr/>
        </p:nvSpPr>
        <p:spPr>
          <a:xfrm flipH="1">
            <a:off x="5103722" y="4176668"/>
            <a:ext cx="30987" cy="10135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Line"/>
          <p:cNvSpPr/>
          <p:nvPr/>
        </p:nvSpPr>
        <p:spPr>
          <a:xfrm flipH="1">
            <a:off x="5057685" y="4311605"/>
            <a:ext cx="30570" cy="8399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Line"/>
          <p:cNvSpPr/>
          <p:nvPr/>
        </p:nvSpPr>
        <p:spPr>
          <a:xfrm flipH="1">
            <a:off x="5011647" y="4462418"/>
            <a:ext cx="29766" cy="6685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" name="Line"/>
          <p:cNvSpPr/>
          <p:nvPr/>
        </p:nvSpPr>
        <p:spPr>
          <a:xfrm>
            <a:off x="5195797" y="4160793"/>
            <a:ext cx="62333" cy="9975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5" name="Line"/>
          <p:cNvSpPr/>
          <p:nvPr/>
        </p:nvSpPr>
        <p:spPr>
          <a:xfrm>
            <a:off x="5287872" y="4311605"/>
            <a:ext cx="31211" cy="6693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Line"/>
          <p:cNvSpPr/>
          <p:nvPr/>
        </p:nvSpPr>
        <p:spPr>
          <a:xfrm>
            <a:off x="5333910" y="4444955"/>
            <a:ext cx="46474" cy="663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Line"/>
          <p:cNvSpPr/>
          <p:nvPr/>
        </p:nvSpPr>
        <p:spPr>
          <a:xfrm>
            <a:off x="5949860" y="4176668"/>
            <a:ext cx="1774" cy="10159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Line"/>
          <p:cNvSpPr/>
          <p:nvPr/>
        </p:nvSpPr>
        <p:spPr>
          <a:xfrm>
            <a:off x="5964147" y="4344943"/>
            <a:ext cx="1165" cy="6668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9" name="Line"/>
          <p:cNvSpPr/>
          <p:nvPr/>
        </p:nvSpPr>
        <p:spPr>
          <a:xfrm>
            <a:off x="5964147" y="4444955"/>
            <a:ext cx="1470" cy="841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Line"/>
          <p:cNvSpPr/>
          <p:nvPr/>
        </p:nvSpPr>
        <p:spPr>
          <a:xfrm>
            <a:off x="8039010" y="4173493"/>
            <a:ext cx="92948" cy="13274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Line"/>
          <p:cNvSpPr/>
          <p:nvPr/>
        </p:nvSpPr>
        <p:spPr>
          <a:xfrm>
            <a:off x="8164422" y="4365580"/>
            <a:ext cx="47490" cy="5092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Line"/>
          <p:cNvSpPr/>
          <p:nvPr/>
        </p:nvSpPr>
        <p:spPr>
          <a:xfrm>
            <a:off x="8219985" y="4468768"/>
            <a:ext cx="31746" cy="5080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3" name="Line"/>
          <p:cNvSpPr/>
          <p:nvPr/>
        </p:nvSpPr>
        <p:spPr>
          <a:xfrm flipH="1">
            <a:off x="7886610" y="4160793"/>
            <a:ext cx="47784" cy="16664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Line"/>
          <p:cNvSpPr/>
          <p:nvPr/>
        </p:nvSpPr>
        <p:spPr>
          <a:xfrm flipH="1">
            <a:off x="7856447" y="4378280"/>
            <a:ext cx="30543" cy="9989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Line"/>
          <p:cNvSpPr/>
          <p:nvPr/>
        </p:nvSpPr>
        <p:spPr>
          <a:xfrm flipH="1">
            <a:off x="7826285" y="4511630"/>
            <a:ext cx="30987" cy="10135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Line"/>
          <p:cNvSpPr/>
          <p:nvPr/>
        </p:nvSpPr>
        <p:spPr>
          <a:xfrm>
            <a:off x="7610385" y="4176668"/>
            <a:ext cx="30987" cy="10135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7" name="Line"/>
          <p:cNvSpPr/>
          <p:nvPr/>
        </p:nvSpPr>
        <p:spPr>
          <a:xfrm>
            <a:off x="7656422" y="4311605"/>
            <a:ext cx="32426" cy="9979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Line"/>
          <p:cNvSpPr/>
          <p:nvPr/>
        </p:nvSpPr>
        <p:spPr>
          <a:xfrm>
            <a:off x="7702460" y="4462418"/>
            <a:ext cx="31898" cy="4911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Line"/>
          <p:cNvSpPr/>
          <p:nvPr/>
        </p:nvSpPr>
        <p:spPr>
          <a:xfrm flipH="1">
            <a:off x="7472272" y="4143330"/>
            <a:ext cx="46419" cy="1348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Line"/>
          <p:cNvSpPr/>
          <p:nvPr/>
        </p:nvSpPr>
        <p:spPr>
          <a:xfrm flipH="1">
            <a:off x="7442110" y="4327480"/>
            <a:ext cx="30355" cy="6817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Line"/>
          <p:cNvSpPr/>
          <p:nvPr/>
        </p:nvSpPr>
        <p:spPr>
          <a:xfrm flipH="1">
            <a:off x="7410360" y="4429080"/>
            <a:ext cx="31696" cy="8257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T"/>
          <p:cNvSpPr txBox="1"/>
          <p:nvPr/>
        </p:nvSpPr>
        <p:spPr>
          <a:xfrm>
            <a:off x="2258922" y="3992518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1300" b="1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</a:t>
            </a:r>
          </a:p>
        </p:txBody>
      </p:sp>
      <p:sp>
        <p:nvSpPr>
          <p:cNvPr id="153" name="T"/>
          <p:cNvSpPr txBox="1"/>
          <p:nvPr/>
        </p:nvSpPr>
        <p:spPr>
          <a:xfrm>
            <a:off x="1304835" y="2936830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1300" b="1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</a:t>
            </a:r>
          </a:p>
        </p:txBody>
      </p:sp>
      <p:sp>
        <p:nvSpPr>
          <p:cNvPr id="154" name="T"/>
          <p:cNvSpPr txBox="1"/>
          <p:nvPr/>
        </p:nvSpPr>
        <p:spPr>
          <a:xfrm>
            <a:off x="3303497" y="2919368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sz="1300" b="1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</a:t>
            </a:r>
          </a:p>
        </p:txBody>
      </p:sp>
      <p:grpSp>
        <p:nvGrpSpPr>
          <p:cNvPr id="155" name="Group"/>
          <p:cNvGrpSpPr/>
          <p:nvPr/>
        </p:nvGrpSpPr>
        <p:grpSpPr>
          <a:xfrm>
            <a:off x="7207160" y="2909843"/>
            <a:ext cx="254000" cy="292100"/>
            <a:chOff x="0" y="0"/>
            <a:chExt cx="254000" cy="292100"/>
          </a:xfrm>
        </p:grpSpPr>
        <p:sp>
          <p:nvSpPr>
            <p:cNvPr id="156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57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58" name="Group"/>
          <p:cNvGrpSpPr/>
          <p:nvPr/>
        </p:nvGrpSpPr>
        <p:grpSpPr>
          <a:xfrm>
            <a:off x="6699160" y="2909843"/>
            <a:ext cx="254000" cy="292100"/>
            <a:chOff x="0" y="0"/>
            <a:chExt cx="254000" cy="292100"/>
          </a:xfrm>
        </p:grpSpPr>
        <p:sp>
          <p:nvSpPr>
            <p:cNvPr id="159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0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6229260" y="3989343"/>
            <a:ext cx="254000" cy="292100"/>
            <a:chOff x="0" y="0"/>
            <a:chExt cx="254000" cy="292100"/>
          </a:xfrm>
        </p:grpSpPr>
        <p:sp>
          <p:nvSpPr>
            <p:cNvPr id="162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3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5448210" y="3976643"/>
            <a:ext cx="254000" cy="292100"/>
            <a:chOff x="0" y="0"/>
            <a:chExt cx="254000" cy="292100"/>
          </a:xfrm>
        </p:grpSpPr>
        <p:sp>
          <p:nvSpPr>
            <p:cNvPr id="165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6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5175160" y="2903493"/>
            <a:ext cx="254000" cy="292100"/>
            <a:chOff x="0" y="0"/>
            <a:chExt cx="254000" cy="292100"/>
          </a:xfrm>
        </p:grpSpPr>
        <p:sp>
          <p:nvSpPr>
            <p:cNvPr id="168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69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4229010" y="3957593"/>
            <a:ext cx="254000" cy="292100"/>
            <a:chOff x="0" y="0"/>
            <a:chExt cx="254000" cy="292100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2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3409860" y="3970293"/>
            <a:ext cx="254000" cy="292100"/>
            <a:chOff x="0" y="0"/>
            <a:chExt cx="254000" cy="292100"/>
          </a:xfrm>
        </p:grpSpPr>
        <p:sp>
          <p:nvSpPr>
            <p:cNvPr id="174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5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6" name="Group"/>
          <p:cNvGrpSpPr/>
          <p:nvPr/>
        </p:nvGrpSpPr>
        <p:grpSpPr>
          <a:xfrm>
            <a:off x="3213010" y="2884443"/>
            <a:ext cx="254000" cy="292100"/>
            <a:chOff x="0" y="0"/>
            <a:chExt cx="254000" cy="292100"/>
          </a:xfrm>
        </p:grpSpPr>
        <p:sp>
          <p:nvSpPr>
            <p:cNvPr id="177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8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2171610" y="3976643"/>
            <a:ext cx="254000" cy="292100"/>
            <a:chOff x="0" y="0"/>
            <a:chExt cx="254000" cy="292100"/>
          </a:xfrm>
        </p:grpSpPr>
        <p:sp>
          <p:nvSpPr>
            <p:cNvPr id="180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1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1231810" y="2878093"/>
            <a:ext cx="254000" cy="292100"/>
            <a:chOff x="0" y="0"/>
            <a:chExt cx="254000" cy="292100"/>
          </a:xfrm>
        </p:grpSpPr>
        <p:sp>
          <p:nvSpPr>
            <p:cNvPr id="183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4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3823" y="1352548"/>
            <a:ext cx="368301" cy="142368"/>
          </a:xfrm>
          <a:prstGeom prst="rect">
            <a:avLst/>
          </a:prstGeom>
          <a:ln w="12700"/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9641" y="1016110"/>
            <a:ext cx="393701" cy="142368"/>
          </a:xfrm>
          <a:prstGeom prst="rect">
            <a:avLst/>
          </a:prstGeom>
          <a:ln w="12700"/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5766" y="1473639"/>
            <a:ext cx="444501" cy="231268"/>
          </a:xfrm>
          <a:prstGeom prst="rect">
            <a:avLst/>
          </a:prstGeom>
          <a:ln w="12700"/>
        </p:spPr>
      </p:pic>
      <p:sp>
        <p:nvSpPr>
          <p:cNvPr id="185" name="Rectangle 184"/>
          <p:cNvSpPr/>
          <p:nvPr/>
        </p:nvSpPr>
        <p:spPr>
          <a:xfrm>
            <a:off x="179705" y="1897018"/>
            <a:ext cx="8757634" cy="1273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87" y="2255793"/>
            <a:ext cx="7874000" cy="622300"/>
          </a:xfrm>
          <a:prstGeom prst="rect">
            <a:avLst/>
          </a:prstGeom>
        </p:spPr>
      </p:pic>
      <p:sp>
        <p:nvSpPr>
          <p:cNvPr id="193" name="St"/>
          <p:cNvSpPr txBox="1"/>
          <p:nvPr/>
        </p:nvSpPr>
        <p:spPr>
          <a:xfrm>
            <a:off x="4217030" y="353967"/>
            <a:ext cx="3637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39" marR="40639" defTabSz="914400">
              <a:defRPr sz="2400"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S</a:t>
            </a:r>
            <a:r>
              <a:rPr baseline="-5999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86608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Monte Carlo Methods</a:t>
            </a:r>
          </a:p>
        </p:txBody>
      </p:sp>
      <p:sp>
        <p:nvSpPr>
          <p:cNvPr id="4" name="Line"/>
          <p:cNvSpPr/>
          <p:nvPr/>
        </p:nvSpPr>
        <p:spPr>
          <a:xfrm>
            <a:off x="4344415" y="837740"/>
            <a:ext cx="2117725" cy="3368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6" y="0"/>
                </a:moveTo>
                <a:lnTo>
                  <a:pt x="3643" y="193"/>
                </a:lnTo>
                <a:lnTo>
                  <a:pt x="5165" y="478"/>
                </a:lnTo>
                <a:lnTo>
                  <a:pt x="6687" y="763"/>
                </a:lnTo>
                <a:lnTo>
                  <a:pt x="8064" y="1059"/>
                </a:lnTo>
                <a:lnTo>
                  <a:pt x="8517" y="1150"/>
                </a:lnTo>
                <a:lnTo>
                  <a:pt x="8825" y="1242"/>
                </a:lnTo>
                <a:lnTo>
                  <a:pt x="9424" y="1344"/>
                </a:lnTo>
                <a:lnTo>
                  <a:pt x="10039" y="1435"/>
                </a:lnTo>
                <a:lnTo>
                  <a:pt x="10492" y="1537"/>
                </a:lnTo>
                <a:lnTo>
                  <a:pt x="10946" y="1629"/>
                </a:lnTo>
                <a:lnTo>
                  <a:pt x="11108" y="1629"/>
                </a:lnTo>
                <a:lnTo>
                  <a:pt x="11561" y="1730"/>
                </a:lnTo>
                <a:lnTo>
                  <a:pt x="12014" y="1822"/>
                </a:lnTo>
                <a:lnTo>
                  <a:pt x="12014" y="1822"/>
                </a:lnTo>
                <a:lnTo>
                  <a:pt x="12630" y="1924"/>
                </a:lnTo>
                <a:lnTo>
                  <a:pt x="13536" y="2209"/>
                </a:lnTo>
                <a:lnTo>
                  <a:pt x="13844" y="2300"/>
                </a:lnTo>
                <a:lnTo>
                  <a:pt x="14152" y="2402"/>
                </a:lnTo>
                <a:lnTo>
                  <a:pt x="14443" y="2494"/>
                </a:lnTo>
                <a:lnTo>
                  <a:pt x="15058" y="2596"/>
                </a:lnTo>
                <a:lnTo>
                  <a:pt x="15965" y="2779"/>
                </a:lnTo>
                <a:lnTo>
                  <a:pt x="16419" y="2779"/>
                </a:lnTo>
                <a:lnTo>
                  <a:pt x="16581" y="2779"/>
                </a:lnTo>
                <a:lnTo>
                  <a:pt x="17180" y="2881"/>
                </a:lnTo>
                <a:lnTo>
                  <a:pt x="17487" y="2881"/>
                </a:lnTo>
                <a:lnTo>
                  <a:pt x="17795" y="2972"/>
                </a:lnTo>
                <a:lnTo>
                  <a:pt x="18248" y="3074"/>
                </a:lnTo>
                <a:lnTo>
                  <a:pt x="18556" y="3166"/>
                </a:lnTo>
                <a:lnTo>
                  <a:pt x="18864" y="3267"/>
                </a:lnTo>
                <a:lnTo>
                  <a:pt x="19009" y="3359"/>
                </a:lnTo>
                <a:lnTo>
                  <a:pt x="19009" y="3359"/>
                </a:lnTo>
                <a:lnTo>
                  <a:pt x="19171" y="3451"/>
                </a:lnTo>
                <a:lnTo>
                  <a:pt x="19317" y="3552"/>
                </a:lnTo>
                <a:lnTo>
                  <a:pt x="19317" y="3746"/>
                </a:lnTo>
                <a:lnTo>
                  <a:pt x="19317" y="3838"/>
                </a:lnTo>
                <a:lnTo>
                  <a:pt x="19317" y="3939"/>
                </a:lnTo>
                <a:lnTo>
                  <a:pt x="19171" y="4224"/>
                </a:lnTo>
                <a:lnTo>
                  <a:pt x="19009" y="4418"/>
                </a:lnTo>
                <a:lnTo>
                  <a:pt x="18864" y="4509"/>
                </a:lnTo>
                <a:lnTo>
                  <a:pt x="18702" y="4703"/>
                </a:lnTo>
                <a:lnTo>
                  <a:pt x="18556" y="4896"/>
                </a:lnTo>
                <a:lnTo>
                  <a:pt x="18103" y="5283"/>
                </a:lnTo>
                <a:lnTo>
                  <a:pt x="17649" y="5761"/>
                </a:lnTo>
                <a:lnTo>
                  <a:pt x="17342" y="6046"/>
                </a:lnTo>
                <a:lnTo>
                  <a:pt x="17180" y="6148"/>
                </a:lnTo>
                <a:lnTo>
                  <a:pt x="17034" y="6433"/>
                </a:lnTo>
                <a:lnTo>
                  <a:pt x="16419" y="6912"/>
                </a:lnTo>
                <a:lnTo>
                  <a:pt x="16127" y="7105"/>
                </a:lnTo>
                <a:lnTo>
                  <a:pt x="16127" y="7105"/>
                </a:lnTo>
                <a:lnTo>
                  <a:pt x="15965" y="7390"/>
                </a:lnTo>
                <a:lnTo>
                  <a:pt x="16127" y="7583"/>
                </a:lnTo>
                <a:lnTo>
                  <a:pt x="16127" y="7685"/>
                </a:lnTo>
                <a:lnTo>
                  <a:pt x="16273" y="7868"/>
                </a:lnTo>
                <a:lnTo>
                  <a:pt x="16581" y="8255"/>
                </a:lnTo>
                <a:lnTo>
                  <a:pt x="16888" y="8540"/>
                </a:lnTo>
                <a:lnTo>
                  <a:pt x="17342" y="8927"/>
                </a:lnTo>
                <a:lnTo>
                  <a:pt x="17487" y="9029"/>
                </a:lnTo>
                <a:lnTo>
                  <a:pt x="17795" y="9212"/>
                </a:lnTo>
                <a:lnTo>
                  <a:pt x="18248" y="9599"/>
                </a:lnTo>
                <a:lnTo>
                  <a:pt x="18556" y="9884"/>
                </a:lnTo>
                <a:lnTo>
                  <a:pt x="19009" y="10271"/>
                </a:lnTo>
                <a:lnTo>
                  <a:pt x="19317" y="10566"/>
                </a:lnTo>
                <a:lnTo>
                  <a:pt x="19625" y="10851"/>
                </a:lnTo>
                <a:lnTo>
                  <a:pt x="19770" y="11044"/>
                </a:lnTo>
                <a:lnTo>
                  <a:pt x="20078" y="11421"/>
                </a:lnTo>
                <a:lnTo>
                  <a:pt x="20078" y="11523"/>
                </a:lnTo>
                <a:lnTo>
                  <a:pt x="20224" y="11808"/>
                </a:lnTo>
                <a:lnTo>
                  <a:pt x="20531" y="12286"/>
                </a:lnTo>
                <a:lnTo>
                  <a:pt x="20839" y="12866"/>
                </a:lnTo>
                <a:lnTo>
                  <a:pt x="21147" y="13538"/>
                </a:lnTo>
                <a:lnTo>
                  <a:pt x="21147" y="13732"/>
                </a:lnTo>
                <a:lnTo>
                  <a:pt x="21147" y="13823"/>
                </a:lnTo>
                <a:lnTo>
                  <a:pt x="21292" y="14118"/>
                </a:lnTo>
                <a:lnTo>
                  <a:pt x="21438" y="14597"/>
                </a:lnTo>
                <a:lnTo>
                  <a:pt x="21438" y="14882"/>
                </a:lnTo>
                <a:lnTo>
                  <a:pt x="21438" y="15360"/>
                </a:lnTo>
                <a:lnTo>
                  <a:pt x="21600" y="15940"/>
                </a:lnTo>
                <a:lnTo>
                  <a:pt x="21600" y="16419"/>
                </a:lnTo>
                <a:lnTo>
                  <a:pt x="21600" y="16897"/>
                </a:lnTo>
                <a:lnTo>
                  <a:pt x="21600" y="17182"/>
                </a:lnTo>
                <a:lnTo>
                  <a:pt x="21600" y="17477"/>
                </a:lnTo>
                <a:lnTo>
                  <a:pt x="21600" y="18048"/>
                </a:lnTo>
                <a:lnTo>
                  <a:pt x="21600" y="18526"/>
                </a:lnTo>
                <a:lnTo>
                  <a:pt x="21600" y="19015"/>
                </a:lnTo>
                <a:lnTo>
                  <a:pt x="21600" y="19391"/>
                </a:lnTo>
                <a:lnTo>
                  <a:pt x="21600" y="19686"/>
                </a:lnTo>
                <a:lnTo>
                  <a:pt x="21600" y="19971"/>
                </a:lnTo>
                <a:lnTo>
                  <a:pt x="21600" y="20256"/>
                </a:lnTo>
                <a:lnTo>
                  <a:pt x="21600" y="20358"/>
                </a:lnTo>
                <a:lnTo>
                  <a:pt x="21600" y="20552"/>
                </a:lnTo>
                <a:lnTo>
                  <a:pt x="21438" y="20928"/>
                </a:lnTo>
                <a:lnTo>
                  <a:pt x="21147" y="21223"/>
                </a:lnTo>
                <a:lnTo>
                  <a:pt x="20839" y="21315"/>
                </a:lnTo>
                <a:lnTo>
                  <a:pt x="20531" y="21407"/>
                </a:lnTo>
                <a:lnTo>
                  <a:pt x="20386" y="21508"/>
                </a:lnTo>
                <a:lnTo>
                  <a:pt x="20224" y="21508"/>
                </a:lnTo>
                <a:lnTo>
                  <a:pt x="19770" y="21600"/>
                </a:lnTo>
                <a:lnTo>
                  <a:pt x="19625" y="21600"/>
                </a:lnTo>
                <a:lnTo>
                  <a:pt x="19317" y="21508"/>
                </a:lnTo>
                <a:lnTo>
                  <a:pt x="19317" y="21508"/>
                </a:lnTo>
                <a:lnTo>
                  <a:pt x="19009" y="21407"/>
                </a:lnTo>
                <a:lnTo>
                  <a:pt x="18864" y="21315"/>
                </a:lnTo>
                <a:lnTo>
                  <a:pt x="18702" y="21223"/>
                </a:lnTo>
                <a:lnTo>
                  <a:pt x="18702" y="21223"/>
                </a:lnTo>
                <a:lnTo>
                  <a:pt x="18556" y="21030"/>
                </a:lnTo>
                <a:lnTo>
                  <a:pt x="18556" y="21030"/>
                </a:lnTo>
                <a:lnTo>
                  <a:pt x="18410" y="20837"/>
                </a:lnTo>
                <a:lnTo>
                  <a:pt x="18410" y="20735"/>
                </a:lnTo>
                <a:lnTo>
                  <a:pt x="18248" y="20450"/>
                </a:lnTo>
                <a:lnTo>
                  <a:pt x="18248" y="20256"/>
                </a:lnTo>
                <a:lnTo>
                  <a:pt x="18248" y="20165"/>
                </a:lnTo>
                <a:lnTo>
                  <a:pt x="18103" y="19778"/>
                </a:lnTo>
                <a:lnTo>
                  <a:pt x="18103" y="19585"/>
                </a:lnTo>
                <a:lnTo>
                  <a:pt x="18103" y="19300"/>
                </a:lnTo>
                <a:lnTo>
                  <a:pt x="17941" y="18821"/>
                </a:lnTo>
                <a:lnTo>
                  <a:pt x="17941" y="18628"/>
                </a:lnTo>
                <a:lnTo>
                  <a:pt x="17941" y="18241"/>
                </a:lnTo>
                <a:lnTo>
                  <a:pt x="17795" y="17671"/>
                </a:lnTo>
                <a:lnTo>
                  <a:pt x="17795" y="17284"/>
                </a:lnTo>
                <a:lnTo>
                  <a:pt x="17795" y="17091"/>
                </a:lnTo>
                <a:lnTo>
                  <a:pt x="17795" y="16704"/>
                </a:lnTo>
                <a:lnTo>
                  <a:pt x="17649" y="15747"/>
                </a:lnTo>
                <a:lnTo>
                  <a:pt x="17487" y="14973"/>
                </a:lnTo>
                <a:lnTo>
                  <a:pt x="17342" y="14302"/>
                </a:lnTo>
                <a:lnTo>
                  <a:pt x="17180" y="13732"/>
                </a:lnTo>
                <a:lnTo>
                  <a:pt x="16888" y="13151"/>
                </a:lnTo>
                <a:lnTo>
                  <a:pt x="16726" y="12673"/>
                </a:lnTo>
                <a:lnTo>
                  <a:pt x="16419" y="12286"/>
                </a:lnTo>
                <a:lnTo>
                  <a:pt x="16273" y="12093"/>
                </a:lnTo>
                <a:lnTo>
                  <a:pt x="15965" y="11716"/>
                </a:lnTo>
                <a:lnTo>
                  <a:pt x="15366" y="11136"/>
                </a:lnTo>
                <a:lnTo>
                  <a:pt x="14751" y="10657"/>
                </a:lnTo>
                <a:lnTo>
                  <a:pt x="13990" y="10179"/>
                </a:lnTo>
                <a:lnTo>
                  <a:pt x="13536" y="9986"/>
                </a:lnTo>
                <a:lnTo>
                  <a:pt x="13083" y="9792"/>
                </a:lnTo>
                <a:lnTo>
                  <a:pt x="12468" y="9507"/>
                </a:lnTo>
                <a:lnTo>
                  <a:pt x="11707" y="9120"/>
                </a:lnTo>
                <a:lnTo>
                  <a:pt x="10946" y="8642"/>
                </a:lnTo>
                <a:lnTo>
                  <a:pt x="10638" y="8449"/>
                </a:lnTo>
                <a:lnTo>
                  <a:pt x="10492" y="8357"/>
                </a:lnTo>
                <a:lnTo>
                  <a:pt x="10185" y="8164"/>
                </a:lnTo>
                <a:lnTo>
                  <a:pt x="10039" y="8062"/>
                </a:lnTo>
                <a:lnTo>
                  <a:pt x="9877" y="7868"/>
                </a:lnTo>
                <a:lnTo>
                  <a:pt x="9731" y="7685"/>
                </a:lnTo>
                <a:lnTo>
                  <a:pt x="9586" y="7492"/>
                </a:lnTo>
                <a:lnTo>
                  <a:pt x="9586" y="7390"/>
                </a:lnTo>
                <a:lnTo>
                  <a:pt x="9586" y="7298"/>
                </a:lnTo>
                <a:lnTo>
                  <a:pt x="9586" y="7197"/>
                </a:lnTo>
                <a:lnTo>
                  <a:pt x="9586" y="7105"/>
                </a:lnTo>
                <a:lnTo>
                  <a:pt x="9877" y="6718"/>
                </a:lnTo>
                <a:lnTo>
                  <a:pt x="10185" y="6433"/>
                </a:lnTo>
                <a:lnTo>
                  <a:pt x="10800" y="5955"/>
                </a:lnTo>
                <a:lnTo>
                  <a:pt x="11108" y="5761"/>
                </a:lnTo>
                <a:lnTo>
                  <a:pt x="11253" y="5660"/>
                </a:lnTo>
                <a:lnTo>
                  <a:pt x="11561" y="5375"/>
                </a:lnTo>
                <a:lnTo>
                  <a:pt x="11707" y="5181"/>
                </a:lnTo>
                <a:lnTo>
                  <a:pt x="11707" y="5090"/>
                </a:lnTo>
                <a:lnTo>
                  <a:pt x="11561" y="4805"/>
                </a:lnTo>
                <a:lnTo>
                  <a:pt x="11399" y="4611"/>
                </a:lnTo>
                <a:lnTo>
                  <a:pt x="10946" y="4509"/>
                </a:lnTo>
                <a:lnTo>
                  <a:pt x="10638" y="4418"/>
                </a:lnTo>
                <a:lnTo>
                  <a:pt x="10347" y="4316"/>
                </a:lnTo>
                <a:lnTo>
                  <a:pt x="9278" y="4123"/>
                </a:lnTo>
                <a:lnTo>
                  <a:pt x="7141" y="3644"/>
                </a:lnTo>
                <a:lnTo>
                  <a:pt x="6088" y="3359"/>
                </a:lnTo>
                <a:lnTo>
                  <a:pt x="5165" y="3166"/>
                </a:lnTo>
                <a:lnTo>
                  <a:pt x="3190" y="2779"/>
                </a:lnTo>
                <a:lnTo>
                  <a:pt x="2121" y="2596"/>
                </a:lnTo>
                <a:lnTo>
                  <a:pt x="1975" y="2596"/>
                </a:lnTo>
                <a:lnTo>
                  <a:pt x="1522" y="2494"/>
                </a:lnTo>
                <a:lnTo>
                  <a:pt x="1214" y="2402"/>
                </a:lnTo>
                <a:lnTo>
                  <a:pt x="761" y="2209"/>
                </a:lnTo>
                <a:lnTo>
                  <a:pt x="453" y="2107"/>
                </a:lnTo>
                <a:lnTo>
                  <a:pt x="308" y="1924"/>
                </a:lnTo>
                <a:lnTo>
                  <a:pt x="146" y="1730"/>
                </a:lnTo>
                <a:lnTo>
                  <a:pt x="0" y="1629"/>
                </a:lnTo>
                <a:lnTo>
                  <a:pt x="0" y="1537"/>
                </a:lnTo>
                <a:lnTo>
                  <a:pt x="0" y="1435"/>
                </a:lnTo>
                <a:lnTo>
                  <a:pt x="0" y="1344"/>
                </a:lnTo>
                <a:lnTo>
                  <a:pt x="0" y="1059"/>
                </a:lnTo>
                <a:lnTo>
                  <a:pt x="0" y="957"/>
                </a:lnTo>
                <a:lnTo>
                  <a:pt x="146" y="763"/>
                </a:lnTo>
                <a:lnTo>
                  <a:pt x="308" y="570"/>
                </a:lnTo>
                <a:lnTo>
                  <a:pt x="453" y="570"/>
                </a:lnTo>
                <a:lnTo>
                  <a:pt x="761" y="478"/>
                </a:lnTo>
                <a:lnTo>
                  <a:pt x="907" y="387"/>
                </a:lnTo>
                <a:lnTo>
                  <a:pt x="1214" y="285"/>
                </a:lnTo>
                <a:lnTo>
                  <a:pt x="1830" y="193"/>
                </a:lnTo>
                <a:lnTo>
                  <a:pt x="2283" y="92"/>
                </a:lnTo>
                <a:lnTo>
                  <a:pt x="2429" y="92"/>
                </a:lnTo>
                <a:lnTo>
                  <a:pt x="2591" y="92"/>
                </a:lnTo>
              </a:path>
            </a:pathLst>
          </a:custGeom>
          <a:solidFill>
            <a:srgbClr val="D75A62"/>
          </a:solidFill>
          <a:ln w="12700"/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grpSp>
        <p:nvGrpSpPr>
          <p:cNvPr id="5" name="Group"/>
          <p:cNvGrpSpPr/>
          <p:nvPr/>
        </p:nvGrpSpPr>
        <p:grpSpPr>
          <a:xfrm>
            <a:off x="1317052" y="972678"/>
            <a:ext cx="6784852" cy="3503476"/>
            <a:chOff x="0" y="0"/>
            <a:chExt cx="6784850" cy="3503475"/>
          </a:xfrm>
        </p:grpSpPr>
        <p:sp>
          <p:nvSpPr>
            <p:cNvPr id="6" name="Oval"/>
            <p:cNvSpPr/>
            <p:nvPr/>
          </p:nvSpPr>
          <p:spPr>
            <a:xfrm>
              <a:off x="1819275" y="463550"/>
              <a:ext cx="104775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" name="Oval"/>
            <p:cNvSpPr/>
            <p:nvPr/>
          </p:nvSpPr>
          <p:spPr>
            <a:xfrm>
              <a:off x="5637212" y="9429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" name="Circle"/>
            <p:cNvSpPr/>
            <p:nvPr/>
          </p:nvSpPr>
          <p:spPr>
            <a:xfrm>
              <a:off x="5338762" y="1990725"/>
              <a:ext cx="179388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" name="Circle"/>
            <p:cNvSpPr/>
            <p:nvPr/>
          </p:nvSpPr>
          <p:spPr>
            <a:xfrm>
              <a:off x="5383212" y="1406525"/>
              <a:ext cx="104776" cy="106363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" name="Oval"/>
            <p:cNvSpPr/>
            <p:nvPr/>
          </p:nvSpPr>
          <p:spPr>
            <a:xfrm>
              <a:off x="6337300" y="1990725"/>
              <a:ext cx="165100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1" name="Oval"/>
            <p:cNvSpPr/>
            <p:nvPr/>
          </p:nvSpPr>
          <p:spPr>
            <a:xfrm>
              <a:off x="5845175" y="1990725"/>
              <a:ext cx="165100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2" name="Oval"/>
            <p:cNvSpPr/>
            <p:nvPr/>
          </p:nvSpPr>
          <p:spPr>
            <a:xfrm>
              <a:off x="6143625" y="1406525"/>
              <a:ext cx="104775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3" name="Line"/>
            <p:cNvSpPr/>
            <p:nvPr/>
          </p:nvSpPr>
          <p:spPr>
            <a:xfrm flipH="1">
              <a:off x="5427662" y="1108075"/>
              <a:ext cx="237899" cy="3157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Line"/>
            <p:cNvSpPr/>
            <p:nvPr/>
          </p:nvSpPr>
          <p:spPr>
            <a:xfrm>
              <a:off x="5770562" y="1077912"/>
              <a:ext cx="404249" cy="327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Line"/>
            <p:cNvSpPr/>
            <p:nvPr/>
          </p:nvSpPr>
          <p:spPr>
            <a:xfrm>
              <a:off x="5427662" y="1497012"/>
              <a:ext cx="1" cy="4794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Line"/>
            <p:cNvSpPr/>
            <p:nvPr/>
          </p:nvSpPr>
          <p:spPr>
            <a:xfrm>
              <a:off x="6218237" y="1482725"/>
              <a:ext cx="175398" cy="50939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Line"/>
            <p:cNvSpPr/>
            <p:nvPr/>
          </p:nvSpPr>
          <p:spPr>
            <a:xfrm flipH="1">
              <a:off x="5935662" y="1497012"/>
              <a:ext cx="226383" cy="5084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Oval"/>
            <p:cNvSpPr/>
            <p:nvPr/>
          </p:nvSpPr>
          <p:spPr>
            <a:xfrm>
              <a:off x="774700" y="942975"/>
              <a:ext cx="1651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" name="Oval"/>
            <p:cNvSpPr/>
            <p:nvPr/>
          </p:nvSpPr>
          <p:spPr>
            <a:xfrm>
              <a:off x="536575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0" name="Oval"/>
            <p:cNvSpPr/>
            <p:nvPr/>
          </p:nvSpPr>
          <p:spPr>
            <a:xfrm>
              <a:off x="44450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1" name="Oval"/>
            <p:cNvSpPr/>
            <p:nvPr/>
          </p:nvSpPr>
          <p:spPr>
            <a:xfrm>
              <a:off x="342900" y="1406525"/>
              <a:ext cx="104775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2" name="Oval"/>
            <p:cNvSpPr/>
            <p:nvPr/>
          </p:nvSpPr>
          <p:spPr>
            <a:xfrm>
              <a:off x="984250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3" name="Oval"/>
            <p:cNvSpPr/>
            <p:nvPr/>
          </p:nvSpPr>
          <p:spPr>
            <a:xfrm>
              <a:off x="1282700" y="1406525"/>
              <a:ext cx="103188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4" name="Line"/>
            <p:cNvSpPr/>
            <p:nvPr/>
          </p:nvSpPr>
          <p:spPr>
            <a:xfrm flipH="1">
              <a:off x="401637" y="1092200"/>
              <a:ext cx="370239" cy="33336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Line"/>
            <p:cNvSpPr/>
            <p:nvPr/>
          </p:nvSpPr>
          <p:spPr>
            <a:xfrm>
              <a:off x="909637" y="1092200"/>
              <a:ext cx="401896" cy="3139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Line"/>
            <p:cNvSpPr/>
            <p:nvPr/>
          </p:nvSpPr>
          <p:spPr>
            <a:xfrm flipH="1">
              <a:off x="133350" y="1482725"/>
              <a:ext cx="225792" cy="5071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Line"/>
            <p:cNvSpPr/>
            <p:nvPr/>
          </p:nvSpPr>
          <p:spPr>
            <a:xfrm>
              <a:off x="401637" y="1482725"/>
              <a:ext cx="195037" cy="50808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Line"/>
            <p:cNvSpPr/>
            <p:nvPr/>
          </p:nvSpPr>
          <p:spPr>
            <a:xfrm flipH="1">
              <a:off x="1073150" y="1497012"/>
              <a:ext cx="226382" cy="5084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Oval"/>
            <p:cNvSpPr/>
            <p:nvPr/>
          </p:nvSpPr>
          <p:spPr>
            <a:xfrm>
              <a:off x="2251075" y="942975"/>
              <a:ext cx="1651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0" name="Circle"/>
            <p:cNvSpPr/>
            <p:nvPr/>
          </p:nvSpPr>
          <p:spPr>
            <a:xfrm>
              <a:off x="1968500" y="1990725"/>
              <a:ext cx="179388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1" name="Oval"/>
            <p:cNvSpPr/>
            <p:nvPr/>
          </p:nvSpPr>
          <p:spPr>
            <a:xfrm>
              <a:off x="1520825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2" name="Oval"/>
            <p:cNvSpPr/>
            <p:nvPr/>
          </p:nvSpPr>
          <p:spPr>
            <a:xfrm>
              <a:off x="2012950" y="1406525"/>
              <a:ext cx="88900" cy="106363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3" name="Oval"/>
            <p:cNvSpPr/>
            <p:nvPr/>
          </p:nvSpPr>
          <p:spPr>
            <a:xfrm>
              <a:off x="2952750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4" name="Oval"/>
            <p:cNvSpPr/>
            <p:nvPr/>
          </p:nvSpPr>
          <p:spPr>
            <a:xfrm>
              <a:off x="2460625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5" name="Oval"/>
            <p:cNvSpPr/>
            <p:nvPr/>
          </p:nvSpPr>
          <p:spPr>
            <a:xfrm>
              <a:off x="2759075" y="1406525"/>
              <a:ext cx="104775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6" name="Line"/>
            <p:cNvSpPr/>
            <p:nvPr/>
          </p:nvSpPr>
          <p:spPr>
            <a:xfrm flipH="1">
              <a:off x="2073275" y="1092200"/>
              <a:ext cx="191405" cy="33152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Line"/>
            <p:cNvSpPr/>
            <p:nvPr/>
          </p:nvSpPr>
          <p:spPr>
            <a:xfrm>
              <a:off x="2386012" y="1092200"/>
              <a:ext cx="402882" cy="31476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Line"/>
            <p:cNvSpPr/>
            <p:nvPr/>
          </p:nvSpPr>
          <p:spPr>
            <a:xfrm>
              <a:off x="2043112" y="1497012"/>
              <a:ext cx="1" cy="4937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Line"/>
            <p:cNvSpPr/>
            <p:nvPr/>
          </p:nvSpPr>
          <p:spPr>
            <a:xfrm>
              <a:off x="2833687" y="1482725"/>
              <a:ext cx="175227" cy="5088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Line"/>
            <p:cNvSpPr/>
            <p:nvPr/>
          </p:nvSpPr>
          <p:spPr>
            <a:xfrm flipH="1">
              <a:off x="2549525" y="1497012"/>
              <a:ext cx="226382" cy="5084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Oval"/>
            <p:cNvSpPr/>
            <p:nvPr/>
          </p:nvSpPr>
          <p:spPr>
            <a:xfrm>
              <a:off x="4130675" y="9429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grpSp>
          <p:nvGrpSpPr>
            <p:cNvPr id="42" name="Group"/>
            <p:cNvGrpSpPr/>
            <p:nvPr/>
          </p:nvGrpSpPr>
          <p:grpSpPr>
            <a:xfrm>
              <a:off x="3400425" y="1406525"/>
              <a:ext cx="655638" cy="765175"/>
              <a:chOff x="0" y="0"/>
              <a:chExt cx="655637" cy="765175"/>
            </a:xfrm>
          </p:grpSpPr>
          <p:sp>
            <p:nvSpPr>
              <p:cNvPr id="168" name="Oval"/>
              <p:cNvSpPr/>
              <p:nvPr/>
            </p:nvSpPr>
            <p:spPr>
              <a:xfrm>
                <a:off x="492125" y="584200"/>
                <a:ext cx="163513" cy="18097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9" name="Oval"/>
              <p:cNvSpPr/>
              <p:nvPr/>
            </p:nvSpPr>
            <p:spPr>
              <a:xfrm>
                <a:off x="0" y="584200"/>
                <a:ext cx="163513" cy="18097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70" name="Oval"/>
              <p:cNvSpPr/>
              <p:nvPr/>
            </p:nvSpPr>
            <p:spPr>
              <a:xfrm>
                <a:off x="298450" y="0"/>
                <a:ext cx="103188" cy="90488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</p:grpSp>
        <p:grpSp>
          <p:nvGrpSpPr>
            <p:cNvPr id="43" name="Group"/>
            <p:cNvGrpSpPr/>
            <p:nvPr/>
          </p:nvGrpSpPr>
          <p:grpSpPr>
            <a:xfrm>
              <a:off x="4340225" y="1406525"/>
              <a:ext cx="655638" cy="765175"/>
              <a:chOff x="0" y="0"/>
              <a:chExt cx="655637" cy="765175"/>
            </a:xfrm>
          </p:grpSpPr>
          <p:sp>
            <p:nvSpPr>
              <p:cNvPr id="165" name="Oval"/>
              <p:cNvSpPr/>
              <p:nvPr/>
            </p:nvSpPr>
            <p:spPr>
              <a:xfrm>
                <a:off x="492125" y="584200"/>
                <a:ext cx="163513" cy="18097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6" name="Oval"/>
              <p:cNvSpPr/>
              <p:nvPr/>
            </p:nvSpPr>
            <p:spPr>
              <a:xfrm>
                <a:off x="0" y="584200"/>
                <a:ext cx="163513" cy="18097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7" name="Oval"/>
              <p:cNvSpPr/>
              <p:nvPr/>
            </p:nvSpPr>
            <p:spPr>
              <a:xfrm>
                <a:off x="296862" y="0"/>
                <a:ext cx="104776" cy="90488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</p:grpSp>
        <p:sp>
          <p:nvSpPr>
            <p:cNvPr id="44" name="Line"/>
            <p:cNvSpPr/>
            <p:nvPr/>
          </p:nvSpPr>
          <p:spPr>
            <a:xfrm flipH="1">
              <a:off x="3757612" y="1092200"/>
              <a:ext cx="370239" cy="33336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Line"/>
            <p:cNvSpPr/>
            <p:nvPr/>
          </p:nvSpPr>
          <p:spPr>
            <a:xfrm>
              <a:off x="4265612" y="1092200"/>
              <a:ext cx="401897" cy="3139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Line"/>
            <p:cNvSpPr/>
            <p:nvPr/>
          </p:nvSpPr>
          <p:spPr>
            <a:xfrm flipH="1">
              <a:off x="3489325" y="1482725"/>
              <a:ext cx="225791" cy="5071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Line"/>
            <p:cNvSpPr/>
            <p:nvPr/>
          </p:nvSpPr>
          <p:spPr>
            <a:xfrm>
              <a:off x="3757612" y="1482725"/>
              <a:ext cx="194834" cy="5075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Line"/>
            <p:cNvSpPr/>
            <p:nvPr/>
          </p:nvSpPr>
          <p:spPr>
            <a:xfrm>
              <a:off x="4711700" y="1482725"/>
              <a:ext cx="175398" cy="50939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Line"/>
            <p:cNvSpPr/>
            <p:nvPr/>
          </p:nvSpPr>
          <p:spPr>
            <a:xfrm flipH="1">
              <a:off x="4429125" y="1497012"/>
              <a:ext cx="226382" cy="5084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Oval"/>
            <p:cNvSpPr/>
            <p:nvPr/>
          </p:nvSpPr>
          <p:spPr>
            <a:xfrm>
              <a:off x="3190875" y="0"/>
              <a:ext cx="1651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51" name="Oval"/>
            <p:cNvSpPr/>
            <p:nvPr/>
          </p:nvSpPr>
          <p:spPr>
            <a:xfrm>
              <a:off x="4637087" y="463550"/>
              <a:ext cx="104776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52" name="Line"/>
            <p:cNvSpPr/>
            <p:nvPr/>
          </p:nvSpPr>
          <p:spPr>
            <a:xfrm flipH="1">
              <a:off x="1908175" y="119062"/>
              <a:ext cx="1280746" cy="367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Line"/>
            <p:cNvSpPr/>
            <p:nvPr/>
          </p:nvSpPr>
          <p:spPr>
            <a:xfrm>
              <a:off x="3340100" y="119062"/>
              <a:ext cx="1315033" cy="3523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Line"/>
            <p:cNvSpPr/>
            <p:nvPr/>
          </p:nvSpPr>
          <p:spPr>
            <a:xfrm>
              <a:off x="1878012" y="538162"/>
              <a:ext cx="389945" cy="41816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Line"/>
            <p:cNvSpPr/>
            <p:nvPr/>
          </p:nvSpPr>
          <p:spPr>
            <a:xfrm flipH="1">
              <a:off x="909637" y="523875"/>
              <a:ext cx="911857" cy="44474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Line"/>
            <p:cNvSpPr/>
            <p:nvPr/>
          </p:nvSpPr>
          <p:spPr>
            <a:xfrm>
              <a:off x="4711700" y="523875"/>
              <a:ext cx="936240" cy="4566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Line"/>
            <p:cNvSpPr/>
            <p:nvPr/>
          </p:nvSpPr>
          <p:spPr>
            <a:xfrm flipH="1">
              <a:off x="4265612" y="538162"/>
              <a:ext cx="389733" cy="43284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Line"/>
            <p:cNvSpPr/>
            <p:nvPr/>
          </p:nvSpPr>
          <p:spPr>
            <a:xfrm>
              <a:off x="1341437" y="1482725"/>
              <a:ext cx="243477" cy="52213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Oval"/>
            <p:cNvSpPr/>
            <p:nvPr/>
          </p:nvSpPr>
          <p:spPr>
            <a:xfrm>
              <a:off x="193675" y="29495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0" name="Oval"/>
            <p:cNvSpPr/>
            <p:nvPr/>
          </p:nvSpPr>
          <p:spPr>
            <a:xfrm>
              <a:off x="581025" y="2949575"/>
              <a:ext cx="1651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1" name="Oval"/>
            <p:cNvSpPr/>
            <p:nvPr/>
          </p:nvSpPr>
          <p:spPr>
            <a:xfrm>
              <a:off x="968375" y="2949575"/>
              <a:ext cx="1651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2" name="Oval"/>
            <p:cNvSpPr/>
            <p:nvPr/>
          </p:nvSpPr>
          <p:spPr>
            <a:xfrm>
              <a:off x="1357312" y="29495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3" name="Oval"/>
            <p:cNvSpPr/>
            <p:nvPr/>
          </p:nvSpPr>
          <p:spPr>
            <a:xfrm>
              <a:off x="1744662" y="29495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4" name="Oval"/>
            <p:cNvSpPr/>
            <p:nvPr/>
          </p:nvSpPr>
          <p:spPr>
            <a:xfrm>
              <a:off x="2132012" y="2949575"/>
              <a:ext cx="165101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5" name="Circle"/>
            <p:cNvSpPr/>
            <p:nvPr/>
          </p:nvSpPr>
          <p:spPr>
            <a:xfrm>
              <a:off x="2565400" y="2935287"/>
              <a:ext cx="1778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6" name="Circle"/>
            <p:cNvSpPr/>
            <p:nvPr/>
          </p:nvSpPr>
          <p:spPr>
            <a:xfrm>
              <a:off x="2952750" y="2949575"/>
              <a:ext cx="179388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7" name="Circle"/>
            <p:cNvSpPr/>
            <p:nvPr/>
          </p:nvSpPr>
          <p:spPr>
            <a:xfrm>
              <a:off x="3309937" y="2949575"/>
              <a:ext cx="179388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8" name="Circle"/>
            <p:cNvSpPr/>
            <p:nvPr/>
          </p:nvSpPr>
          <p:spPr>
            <a:xfrm>
              <a:off x="3727450" y="2949575"/>
              <a:ext cx="179388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9" name="Circle"/>
            <p:cNvSpPr/>
            <p:nvPr/>
          </p:nvSpPr>
          <p:spPr>
            <a:xfrm>
              <a:off x="4116387" y="2949575"/>
              <a:ext cx="177801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0" name="Circle"/>
            <p:cNvSpPr/>
            <p:nvPr/>
          </p:nvSpPr>
          <p:spPr>
            <a:xfrm>
              <a:off x="4503737" y="2949575"/>
              <a:ext cx="179388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1" name="Circle"/>
            <p:cNvSpPr/>
            <p:nvPr/>
          </p:nvSpPr>
          <p:spPr>
            <a:xfrm>
              <a:off x="4891087" y="2949575"/>
              <a:ext cx="179388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2" name="Oval"/>
            <p:cNvSpPr/>
            <p:nvPr/>
          </p:nvSpPr>
          <p:spPr>
            <a:xfrm>
              <a:off x="6084887" y="29495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3" name="Oval"/>
            <p:cNvSpPr/>
            <p:nvPr/>
          </p:nvSpPr>
          <p:spPr>
            <a:xfrm>
              <a:off x="6472237" y="29495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4" name="Circle"/>
            <p:cNvSpPr/>
            <p:nvPr/>
          </p:nvSpPr>
          <p:spPr>
            <a:xfrm>
              <a:off x="984250" y="2486025"/>
              <a:ext cx="104775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5" name="Oval"/>
            <p:cNvSpPr/>
            <p:nvPr/>
          </p:nvSpPr>
          <p:spPr>
            <a:xfrm>
              <a:off x="492125" y="2486025"/>
              <a:ext cx="88900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6" name="Line"/>
            <p:cNvSpPr/>
            <p:nvPr/>
          </p:nvSpPr>
          <p:spPr>
            <a:xfrm flipH="1">
              <a:off x="536575" y="2155825"/>
              <a:ext cx="73284" cy="34477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Line"/>
            <p:cNvSpPr/>
            <p:nvPr/>
          </p:nvSpPr>
          <p:spPr>
            <a:xfrm flipH="1">
              <a:off x="282575" y="2574925"/>
              <a:ext cx="242242" cy="37302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Line"/>
            <p:cNvSpPr/>
            <p:nvPr/>
          </p:nvSpPr>
          <p:spPr>
            <a:xfrm>
              <a:off x="550862" y="2574925"/>
              <a:ext cx="107231" cy="3739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Line"/>
            <p:cNvSpPr/>
            <p:nvPr/>
          </p:nvSpPr>
          <p:spPr>
            <a:xfrm flipH="1">
              <a:off x="1028700" y="2155825"/>
              <a:ext cx="28899" cy="33031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Line"/>
            <p:cNvSpPr/>
            <p:nvPr/>
          </p:nvSpPr>
          <p:spPr>
            <a:xfrm>
              <a:off x="1028700" y="2574924"/>
              <a:ext cx="0" cy="3746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Oval"/>
            <p:cNvSpPr/>
            <p:nvPr/>
          </p:nvSpPr>
          <p:spPr>
            <a:xfrm>
              <a:off x="1581150" y="2486025"/>
              <a:ext cx="88900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2" name="Line"/>
            <p:cNvSpPr/>
            <p:nvPr/>
          </p:nvSpPr>
          <p:spPr>
            <a:xfrm>
              <a:off x="1595437" y="2155825"/>
              <a:ext cx="11536" cy="3303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Line"/>
            <p:cNvSpPr/>
            <p:nvPr/>
          </p:nvSpPr>
          <p:spPr>
            <a:xfrm flipH="1">
              <a:off x="1446212" y="2560637"/>
              <a:ext cx="149290" cy="3889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Line"/>
            <p:cNvSpPr/>
            <p:nvPr/>
          </p:nvSpPr>
          <p:spPr>
            <a:xfrm>
              <a:off x="1639887" y="2560637"/>
              <a:ext cx="151070" cy="37391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Circle"/>
            <p:cNvSpPr/>
            <p:nvPr/>
          </p:nvSpPr>
          <p:spPr>
            <a:xfrm>
              <a:off x="2416175" y="2470150"/>
              <a:ext cx="103188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6" name="Line"/>
            <p:cNvSpPr/>
            <p:nvPr/>
          </p:nvSpPr>
          <p:spPr>
            <a:xfrm flipH="1">
              <a:off x="2460625" y="2155825"/>
              <a:ext cx="58239" cy="3302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Line"/>
            <p:cNvSpPr/>
            <p:nvPr/>
          </p:nvSpPr>
          <p:spPr>
            <a:xfrm flipH="1">
              <a:off x="2236787" y="2530475"/>
              <a:ext cx="205097" cy="4205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Line"/>
            <p:cNvSpPr/>
            <p:nvPr/>
          </p:nvSpPr>
          <p:spPr>
            <a:xfrm>
              <a:off x="2474912" y="2544762"/>
              <a:ext cx="147563" cy="40542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Circle"/>
            <p:cNvSpPr/>
            <p:nvPr/>
          </p:nvSpPr>
          <p:spPr>
            <a:xfrm>
              <a:off x="2982912" y="2486025"/>
              <a:ext cx="103188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0" name="Line"/>
            <p:cNvSpPr/>
            <p:nvPr/>
          </p:nvSpPr>
          <p:spPr>
            <a:xfrm>
              <a:off x="3027362" y="2171700"/>
              <a:ext cx="1" cy="2984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Line"/>
            <p:cNvSpPr/>
            <p:nvPr/>
          </p:nvSpPr>
          <p:spPr>
            <a:xfrm>
              <a:off x="3027362" y="2574924"/>
              <a:ext cx="1" cy="3746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Oval"/>
            <p:cNvSpPr/>
            <p:nvPr/>
          </p:nvSpPr>
          <p:spPr>
            <a:xfrm>
              <a:off x="3429000" y="2486025"/>
              <a:ext cx="104775" cy="889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3" name="Line"/>
            <p:cNvSpPr/>
            <p:nvPr/>
          </p:nvSpPr>
          <p:spPr>
            <a:xfrm>
              <a:off x="3475037" y="2155824"/>
              <a:ext cx="1" cy="3143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Line"/>
            <p:cNvSpPr/>
            <p:nvPr/>
          </p:nvSpPr>
          <p:spPr>
            <a:xfrm flipH="1">
              <a:off x="3400425" y="2560637"/>
              <a:ext cx="45979" cy="3744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Circle"/>
            <p:cNvSpPr/>
            <p:nvPr/>
          </p:nvSpPr>
          <p:spPr>
            <a:xfrm>
              <a:off x="4324350" y="2470150"/>
              <a:ext cx="104775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6" name="Line"/>
            <p:cNvSpPr/>
            <p:nvPr/>
          </p:nvSpPr>
          <p:spPr>
            <a:xfrm>
              <a:off x="3489325" y="2544762"/>
              <a:ext cx="283687" cy="40514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Line"/>
            <p:cNvSpPr/>
            <p:nvPr/>
          </p:nvSpPr>
          <p:spPr>
            <a:xfrm flipH="1">
              <a:off x="4368800" y="2155825"/>
              <a:ext cx="46400" cy="3301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Line"/>
            <p:cNvSpPr/>
            <p:nvPr/>
          </p:nvSpPr>
          <p:spPr>
            <a:xfrm flipH="1">
              <a:off x="4219575" y="2560637"/>
              <a:ext cx="134030" cy="3892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Line"/>
            <p:cNvSpPr/>
            <p:nvPr/>
          </p:nvSpPr>
          <p:spPr>
            <a:xfrm>
              <a:off x="4384675" y="2560637"/>
              <a:ext cx="190469" cy="3905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Circle"/>
            <p:cNvSpPr/>
            <p:nvPr/>
          </p:nvSpPr>
          <p:spPr>
            <a:xfrm>
              <a:off x="6383337" y="2470150"/>
              <a:ext cx="103188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1" name="Line"/>
            <p:cNvSpPr/>
            <p:nvPr/>
          </p:nvSpPr>
          <p:spPr>
            <a:xfrm>
              <a:off x="6427787" y="2155825"/>
              <a:ext cx="1" cy="3302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Line"/>
            <p:cNvSpPr/>
            <p:nvPr/>
          </p:nvSpPr>
          <p:spPr>
            <a:xfrm>
              <a:off x="6442075" y="2560637"/>
              <a:ext cx="89829" cy="38909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Line"/>
            <p:cNvSpPr/>
            <p:nvPr/>
          </p:nvSpPr>
          <p:spPr>
            <a:xfrm flipH="1">
              <a:off x="6203950" y="2544762"/>
              <a:ext cx="205721" cy="4217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Circle"/>
            <p:cNvSpPr/>
            <p:nvPr/>
          </p:nvSpPr>
          <p:spPr>
            <a:xfrm>
              <a:off x="4860925" y="2486025"/>
              <a:ext cx="104775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5" name="Line"/>
            <p:cNvSpPr/>
            <p:nvPr/>
          </p:nvSpPr>
          <p:spPr>
            <a:xfrm>
              <a:off x="4906962" y="2155825"/>
              <a:ext cx="1" cy="36036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Line"/>
            <p:cNvSpPr/>
            <p:nvPr/>
          </p:nvSpPr>
          <p:spPr>
            <a:xfrm>
              <a:off x="4906962" y="2560637"/>
              <a:ext cx="61534" cy="3885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Line"/>
            <p:cNvSpPr/>
            <p:nvPr/>
          </p:nvSpPr>
          <p:spPr>
            <a:xfrm>
              <a:off x="312737" y="3098800"/>
              <a:ext cx="43977" cy="12082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Line"/>
            <p:cNvSpPr/>
            <p:nvPr/>
          </p:nvSpPr>
          <p:spPr>
            <a:xfrm>
              <a:off x="655637" y="3114675"/>
              <a:ext cx="1553" cy="889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Line"/>
            <p:cNvSpPr/>
            <p:nvPr/>
          </p:nvSpPr>
          <p:spPr>
            <a:xfrm flipH="1">
              <a:off x="119062" y="3084512"/>
              <a:ext cx="89425" cy="1186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Line"/>
            <p:cNvSpPr/>
            <p:nvPr/>
          </p:nvSpPr>
          <p:spPr>
            <a:xfrm flipH="1">
              <a:off x="58737" y="3233737"/>
              <a:ext cx="29977" cy="46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Line"/>
            <p:cNvSpPr/>
            <p:nvPr/>
          </p:nvSpPr>
          <p:spPr>
            <a:xfrm flipH="1">
              <a:off x="0" y="3324225"/>
              <a:ext cx="30039" cy="445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Line"/>
            <p:cNvSpPr/>
            <p:nvPr/>
          </p:nvSpPr>
          <p:spPr>
            <a:xfrm>
              <a:off x="357187" y="3249612"/>
              <a:ext cx="30621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Line"/>
            <p:cNvSpPr/>
            <p:nvPr/>
          </p:nvSpPr>
          <p:spPr>
            <a:xfrm>
              <a:off x="401637" y="3338512"/>
              <a:ext cx="16146" cy="602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Line"/>
            <p:cNvSpPr/>
            <p:nvPr/>
          </p:nvSpPr>
          <p:spPr>
            <a:xfrm>
              <a:off x="655637" y="3249612"/>
              <a:ext cx="1303" cy="746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Line"/>
            <p:cNvSpPr/>
            <p:nvPr/>
          </p:nvSpPr>
          <p:spPr>
            <a:xfrm>
              <a:off x="655637" y="3368675"/>
              <a:ext cx="15861" cy="746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Line"/>
            <p:cNvSpPr/>
            <p:nvPr/>
          </p:nvSpPr>
          <p:spPr>
            <a:xfrm flipH="1">
              <a:off x="1311275" y="3098800"/>
              <a:ext cx="74754" cy="1348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Line"/>
            <p:cNvSpPr/>
            <p:nvPr/>
          </p:nvSpPr>
          <p:spPr>
            <a:xfrm>
              <a:off x="1476375" y="3098800"/>
              <a:ext cx="43903" cy="13511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Line"/>
            <p:cNvSpPr/>
            <p:nvPr/>
          </p:nvSpPr>
          <p:spPr>
            <a:xfrm>
              <a:off x="1550987" y="3279775"/>
              <a:ext cx="30149" cy="746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Line"/>
            <p:cNvSpPr/>
            <p:nvPr/>
          </p:nvSpPr>
          <p:spPr>
            <a:xfrm>
              <a:off x="1595437" y="3414712"/>
              <a:ext cx="30039" cy="445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Line"/>
            <p:cNvSpPr/>
            <p:nvPr/>
          </p:nvSpPr>
          <p:spPr>
            <a:xfrm flipH="1">
              <a:off x="1252537" y="3263900"/>
              <a:ext cx="30621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Line"/>
            <p:cNvSpPr/>
            <p:nvPr/>
          </p:nvSpPr>
          <p:spPr>
            <a:xfrm flipH="1">
              <a:off x="1192212" y="3368675"/>
              <a:ext cx="46093" cy="904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Line"/>
            <p:cNvSpPr/>
            <p:nvPr/>
          </p:nvSpPr>
          <p:spPr>
            <a:xfrm>
              <a:off x="1819275" y="3114675"/>
              <a:ext cx="14717" cy="1047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Line"/>
            <p:cNvSpPr/>
            <p:nvPr/>
          </p:nvSpPr>
          <p:spPr>
            <a:xfrm>
              <a:off x="1833562" y="3294062"/>
              <a:ext cx="1303" cy="746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Line"/>
            <p:cNvSpPr/>
            <p:nvPr/>
          </p:nvSpPr>
          <p:spPr>
            <a:xfrm>
              <a:off x="1833562" y="3429000"/>
              <a:ext cx="2107" cy="603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Line"/>
            <p:cNvSpPr/>
            <p:nvPr/>
          </p:nvSpPr>
          <p:spPr>
            <a:xfrm flipH="1">
              <a:off x="2549525" y="3098800"/>
              <a:ext cx="61240" cy="1201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Line"/>
            <p:cNvSpPr/>
            <p:nvPr/>
          </p:nvSpPr>
          <p:spPr>
            <a:xfrm flipH="1">
              <a:off x="2505075" y="3263900"/>
              <a:ext cx="30148" cy="746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Line"/>
            <p:cNvSpPr/>
            <p:nvPr/>
          </p:nvSpPr>
          <p:spPr>
            <a:xfrm flipH="1">
              <a:off x="2430462" y="3384550"/>
              <a:ext cx="44732" cy="7444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Line"/>
            <p:cNvSpPr/>
            <p:nvPr/>
          </p:nvSpPr>
          <p:spPr>
            <a:xfrm>
              <a:off x="2684462" y="3098800"/>
              <a:ext cx="58234" cy="10505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Line"/>
            <p:cNvSpPr/>
            <p:nvPr/>
          </p:nvSpPr>
          <p:spPr>
            <a:xfrm>
              <a:off x="2773362" y="3249612"/>
              <a:ext cx="30621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Line"/>
            <p:cNvSpPr/>
            <p:nvPr/>
          </p:nvSpPr>
          <p:spPr>
            <a:xfrm>
              <a:off x="2833687" y="3368675"/>
              <a:ext cx="30621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Line"/>
            <p:cNvSpPr/>
            <p:nvPr/>
          </p:nvSpPr>
          <p:spPr>
            <a:xfrm>
              <a:off x="3384550" y="3114675"/>
              <a:ext cx="2079" cy="1190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Line"/>
            <p:cNvSpPr/>
            <p:nvPr/>
          </p:nvSpPr>
          <p:spPr>
            <a:xfrm>
              <a:off x="3384550" y="3279775"/>
              <a:ext cx="2051" cy="5872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Line"/>
            <p:cNvSpPr/>
            <p:nvPr/>
          </p:nvSpPr>
          <p:spPr>
            <a:xfrm>
              <a:off x="3384550" y="3398837"/>
              <a:ext cx="1580" cy="904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Line"/>
            <p:cNvSpPr/>
            <p:nvPr/>
          </p:nvSpPr>
          <p:spPr>
            <a:xfrm flipH="1">
              <a:off x="3757612" y="3114675"/>
              <a:ext cx="30565" cy="887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Line"/>
            <p:cNvSpPr/>
            <p:nvPr/>
          </p:nvSpPr>
          <p:spPr>
            <a:xfrm flipH="1">
              <a:off x="3713162" y="3233737"/>
              <a:ext cx="30701" cy="7598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Line"/>
            <p:cNvSpPr/>
            <p:nvPr/>
          </p:nvSpPr>
          <p:spPr>
            <a:xfrm flipH="1">
              <a:off x="3668712" y="3368675"/>
              <a:ext cx="30620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Line"/>
            <p:cNvSpPr/>
            <p:nvPr/>
          </p:nvSpPr>
          <p:spPr>
            <a:xfrm>
              <a:off x="3848100" y="3098800"/>
              <a:ext cx="58756" cy="90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Line"/>
            <p:cNvSpPr/>
            <p:nvPr/>
          </p:nvSpPr>
          <p:spPr>
            <a:xfrm>
              <a:off x="3937000" y="3233737"/>
              <a:ext cx="30620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Line"/>
            <p:cNvSpPr/>
            <p:nvPr/>
          </p:nvSpPr>
          <p:spPr>
            <a:xfrm>
              <a:off x="3981450" y="3354387"/>
              <a:ext cx="44045" cy="6062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Line"/>
            <p:cNvSpPr/>
            <p:nvPr/>
          </p:nvSpPr>
          <p:spPr>
            <a:xfrm>
              <a:off x="4578350" y="3114675"/>
              <a:ext cx="1552" cy="889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Line"/>
            <p:cNvSpPr/>
            <p:nvPr/>
          </p:nvSpPr>
          <p:spPr>
            <a:xfrm>
              <a:off x="4592637" y="3263900"/>
              <a:ext cx="2107" cy="603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Line"/>
            <p:cNvSpPr/>
            <p:nvPr/>
          </p:nvSpPr>
          <p:spPr>
            <a:xfrm>
              <a:off x="4592637" y="3354387"/>
              <a:ext cx="1304" cy="746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Line"/>
            <p:cNvSpPr/>
            <p:nvPr/>
          </p:nvSpPr>
          <p:spPr>
            <a:xfrm>
              <a:off x="6591300" y="3098800"/>
              <a:ext cx="88089" cy="12124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Line"/>
            <p:cNvSpPr/>
            <p:nvPr/>
          </p:nvSpPr>
          <p:spPr>
            <a:xfrm>
              <a:off x="6696075" y="3249612"/>
              <a:ext cx="44450" cy="444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Line"/>
            <p:cNvSpPr/>
            <p:nvPr/>
          </p:nvSpPr>
          <p:spPr>
            <a:xfrm>
              <a:off x="6754812" y="3324225"/>
              <a:ext cx="30039" cy="445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Line"/>
            <p:cNvSpPr/>
            <p:nvPr/>
          </p:nvSpPr>
          <p:spPr>
            <a:xfrm flipH="1">
              <a:off x="6457950" y="3098800"/>
              <a:ext cx="43338" cy="1511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Line"/>
            <p:cNvSpPr/>
            <p:nvPr/>
          </p:nvSpPr>
          <p:spPr>
            <a:xfrm flipH="1">
              <a:off x="6427787" y="3294062"/>
              <a:ext cx="29476" cy="9071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Line"/>
            <p:cNvSpPr/>
            <p:nvPr/>
          </p:nvSpPr>
          <p:spPr>
            <a:xfrm flipH="1">
              <a:off x="6397624" y="3414712"/>
              <a:ext cx="30565" cy="8876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Line"/>
            <p:cNvSpPr/>
            <p:nvPr/>
          </p:nvSpPr>
          <p:spPr>
            <a:xfrm>
              <a:off x="6188075" y="3114675"/>
              <a:ext cx="30564" cy="887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Line"/>
            <p:cNvSpPr/>
            <p:nvPr/>
          </p:nvSpPr>
          <p:spPr>
            <a:xfrm>
              <a:off x="6234112" y="3233737"/>
              <a:ext cx="29324" cy="90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Line"/>
            <p:cNvSpPr/>
            <p:nvPr/>
          </p:nvSpPr>
          <p:spPr>
            <a:xfrm>
              <a:off x="6278562" y="3368675"/>
              <a:ext cx="29977" cy="46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Line"/>
            <p:cNvSpPr/>
            <p:nvPr/>
          </p:nvSpPr>
          <p:spPr>
            <a:xfrm flipH="1">
              <a:off x="6054725" y="3084512"/>
              <a:ext cx="43468" cy="11942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Line"/>
            <p:cNvSpPr/>
            <p:nvPr/>
          </p:nvSpPr>
          <p:spPr>
            <a:xfrm flipH="1">
              <a:off x="6024562" y="3249612"/>
              <a:ext cx="30621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Line"/>
            <p:cNvSpPr/>
            <p:nvPr/>
          </p:nvSpPr>
          <p:spPr>
            <a:xfrm flipH="1">
              <a:off x="5994399" y="3338512"/>
              <a:ext cx="30701" cy="7598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T"/>
            <p:cNvSpPr txBox="1"/>
            <p:nvPr/>
          </p:nvSpPr>
          <p:spPr>
            <a:xfrm>
              <a:off x="2162175" y="2949575"/>
              <a:ext cx="127000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6" name="T"/>
            <p:cNvSpPr txBox="1"/>
            <p:nvPr/>
          </p:nvSpPr>
          <p:spPr>
            <a:xfrm>
              <a:off x="2997200" y="2949575"/>
              <a:ext cx="127000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7" name="T"/>
            <p:cNvSpPr txBox="1"/>
            <p:nvPr/>
          </p:nvSpPr>
          <p:spPr>
            <a:xfrm>
              <a:off x="4160837" y="2963862"/>
              <a:ext cx="127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8" name="T"/>
            <p:cNvSpPr txBox="1"/>
            <p:nvPr/>
          </p:nvSpPr>
          <p:spPr>
            <a:xfrm>
              <a:off x="4935537" y="2949575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9" name="T"/>
            <p:cNvSpPr txBox="1"/>
            <p:nvPr/>
          </p:nvSpPr>
          <p:spPr>
            <a:xfrm>
              <a:off x="998537" y="2949575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0" name="T"/>
            <p:cNvSpPr txBox="1"/>
            <p:nvPr/>
          </p:nvSpPr>
          <p:spPr>
            <a:xfrm>
              <a:off x="74612" y="20066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1" name="T"/>
            <p:cNvSpPr txBox="1"/>
            <p:nvPr/>
          </p:nvSpPr>
          <p:spPr>
            <a:xfrm>
              <a:off x="2012950" y="1990725"/>
              <a:ext cx="127000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2" name="T"/>
            <p:cNvSpPr txBox="1"/>
            <p:nvPr/>
          </p:nvSpPr>
          <p:spPr>
            <a:xfrm>
              <a:off x="3937000" y="2006600"/>
              <a:ext cx="127000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3" name="T"/>
            <p:cNvSpPr txBox="1"/>
            <p:nvPr/>
          </p:nvSpPr>
          <p:spPr>
            <a:xfrm>
              <a:off x="5383212" y="20066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4" name="T"/>
            <p:cNvSpPr txBox="1"/>
            <p:nvPr/>
          </p:nvSpPr>
          <p:spPr>
            <a:xfrm>
              <a:off x="5875337" y="20066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4214240" y="3833353"/>
            <a:ext cx="254000" cy="292100"/>
            <a:chOff x="0" y="0"/>
            <a:chExt cx="254000" cy="292100"/>
          </a:xfrm>
        </p:grpSpPr>
        <p:sp>
          <p:nvSpPr>
            <p:cNvPr id="172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3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5395340" y="3877803"/>
            <a:ext cx="254000" cy="292100"/>
            <a:chOff x="0" y="0"/>
            <a:chExt cx="254000" cy="292100"/>
          </a:xfrm>
        </p:grpSpPr>
        <p:sp>
          <p:nvSpPr>
            <p:cNvPr id="175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6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7" name="Group"/>
          <p:cNvGrpSpPr/>
          <p:nvPr/>
        </p:nvGrpSpPr>
        <p:grpSpPr>
          <a:xfrm>
            <a:off x="3249040" y="2931653"/>
            <a:ext cx="254000" cy="292100"/>
            <a:chOff x="0" y="0"/>
            <a:chExt cx="254000" cy="292100"/>
          </a:xfrm>
        </p:grpSpPr>
        <p:sp>
          <p:nvSpPr>
            <p:cNvPr id="178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9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5166740" y="2931653"/>
            <a:ext cx="254000" cy="292100"/>
            <a:chOff x="0" y="0"/>
            <a:chExt cx="254000" cy="292100"/>
          </a:xfrm>
        </p:grpSpPr>
        <p:sp>
          <p:nvSpPr>
            <p:cNvPr id="181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2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3414140" y="3871453"/>
            <a:ext cx="254000" cy="292100"/>
            <a:chOff x="0" y="0"/>
            <a:chExt cx="254000" cy="292100"/>
          </a:xfrm>
        </p:grpSpPr>
        <p:sp>
          <p:nvSpPr>
            <p:cNvPr id="184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5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2226690" y="3871453"/>
            <a:ext cx="254000" cy="292100"/>
            <a:chOff x="0" y="0"/>
            <a:chExt cx="254000" cy="292100"/>
          </a:xfrm>
        </p:grpSpPr>
        <p:sp>
          <p:nvSpPr>
            <p:cNvPr id="187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8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6163690" y="3839703"/>
            <a:ext cx="254000" cy="292100"/>
            <a:chOff x="0" y="0"/>
            <a:chExt cx="254000" cy="292100"/>
          </a:xfrm>
        </p:grpSpPr>
        <p:sp>
          <p:nvSpPr>
            <p:cNvPr id="190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1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6620890" y="2918953"/>
            <a:ext cx="254000" cy="292100"/>
            <a:chOff x="0" y="0"/>
            <a:chExt cx="254000" cy="292100"/>
          </a:xfrm>
        </p:grpSpPr>
        <p:sp>
          <p:nvSpPr>
            <p:cNvPr id="193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4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5" name="Group"/>
          <p:cNvGrpSpPr/>
          <p:nvPr/>
        </p:nvGrpSpPr>
        <p:grpSpPr>
          <a:xfrm>
            <a:off x="7116190" y="2918953"/>
            <a:ext cx="254000" cy="292100"/>
            <a:chOff x="0" y="0"/>
            <a:chExt cx="254000" cy="292100"/>
          </a:xfrm>
        </p:grpSpPr>
        <p:sp>
          <p:nvSpPr>
            <p:cNvPr id="196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7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1337690" y="2918953"/>
            <a:ext cx="254000" cy="292100"/>
            <a:chOff x="0" y="0"/>
            <a:chExt cx="254000" cy="292100"/>
          </a:xfrm>
        </p:grpSpPr>
        <p:sp>
          <p:nvSpPr>
            <p:cNvPr id="199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00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02" name="St"/>
          <p:cNvSpPr txBox="1"/>
          <p:nvPr/>
        </p:nvSpPr>
        <p:spPr>
          <a:xfrm>
            <a:off x="4036440" y="569453"/>
            <a:ext cx="3637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39" marR="40639" defTabSz="914400">
              <a:defRPr sz="2400"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S</a:t>
            </a:r>
            <a:r>
              <a:rPr baseline="-5999" dirty="0"/>
              <a:t>t</a:t>
            </a:r>
          </a:p>
        </p:txBody>
      </p:sp>
      <p:sp>
        <p:nvSpPr>
          <p:cNvPr id="204" name="Rectangle 14"/>
          <p:cNvSpPr>
            <a:spLocks noChangeArrowheads="1"/>
          </p:cNvSpPr>
          <p:nvPr/>
        </p:nvSpPr>
        <p:spPr bwMode="auto">
          <a:xfrm rot="16200000">
            <a:off x="6376781" y="2407146"/>
            <a:ext cx="4967102" cy="5056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900" dirty="0"/>
              <a:t>Reinforcement Learning: An Introduction , Second edition, in progress  </a:t>
            </a:r>
            <a:br>
              <a:rPr lang="en-US" sz="900" dirty="0"/>
            </a:br>
            <a:r>
              <a:rPr lang="en-US" sz="900" dirty="0"/>
              <a:t>Richard S. Sutton and Andrew G. Barto, MIT Press, 2017</a:t>
            </a:r>
          </a:p>
          <a:p>
            <a:r>
              <a:rPr lang="en-IE" sz="900" dirty="0">
                <a:hlinkClick r:id="rId2"/>
              </a:rPr>
              <a:t>www.incompleteideas.net/book/the-book-2nd.html</a:t>
            </a:r>
            <a:r>
              <a:rPr lang="en-I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85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Monte Carlo Methods</a:t>
            </a:r>
          </a:p>
        </p:txBody>
      </p:sp>
      <p:sp>
        <p:nvSpPr>
          <p:cNvPr id="4" name="Line"/>
          <p:cNvSpPr/>
          <p:nvPr/>
        </p:nvSpPr>
        <p:spPr>
          <a:xfrm>
            <a:off x="4344415" y="837740"/>
            <a:ext cx="2117725" cy="3368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6" y="0"/>
                </a:moveTo>
                <a:lnTo>
                  <a:pt x="3643" y="193"/>
                </a:lnTo>
                <a:lnTo>
                  <a:pt x="5165" y="478"/>
                </a:lnTo>
                <a:lnTo>
                  <a:pt x="6687" y="763"/>
                </a:lnTo>
                <a:lnTo>
                  <a:pt x="8064" y="1059"/>
                </a:lnTo>
                <a:lnTo>
                  <a:pt x="8517" y="1150"/>
                </a:lnTo>
                <a:lnTo>
                  <a:pt x="8825" y="1242"/>
                </a:lnTo>
                <a:lnTo>
                  <a:pt x="9424" y="1344"/>
                </a:lnTo>
                <a:lnTo>
                  <a:pt x="10039" y="1435"/>
                </a:lnTo>
                <a:lnTo>
                  <a:pt x="10492" y="1537"/>
                </a:lnTo>
                <a:lnTo>
                  <a:pt x="10946" y="1629"/>
                </a:lnTo>
                <a:lnTo>
                  <a:pt x="11108" y="1629"/>
                </a:lnTo>
                <a:lnTo>
                  <a:pt x="11561" y="1730"/>
                </a:lnTo>
                <a:lnTo>
                  <a:pt x="12014" y="1822"/>
                </a:lnTo>
                <a:lnTo>
                  <a:pt x="12014" y="1822"/>
                </a:lnTo>
                <a:lnTo>
                  <a:pt x="12630" y="1924"/>
                </a:lnTo>
                <a:lnTo>
                  <a:pt x="13536" y="2209"/>
                </a:lnTo>
                <a:lnTo>
                  <a:pt x="13844" y="2300"/>
                </a:lnTo>
                <a:lnTo>
                  <a:pt x="14152" y="2402"/>
                </a:lnTo>
                <a:lnTo>
                  <a:pt x="14443" y="2494"/>
                </a:lnTo>
                <a:lnTo>
                  <a:pt x="15058" y="2596"/>
                </a:lnTo>
                <a:lnTo>
                  <a:pt x="15965" y="2779"/>
                </a:lnTo>
                <a:lnTo>
                  <a:pt x="16419" y="2779"/>
                </a:lnTo>
                <a:lnTo>
                  <a:pt x="16581" y="2779"/>
                </a:lnTo>
                <a:lnTo>
                  <a:pt x="17180" y="2881"/>
                </a:lnTo>
                <a:lnTo>
                  <a:pt x="17487" y="2881"/>
                </a:lnTo>
                <a:lnTo>
                  <a:pt x="17795" y="2972"/>
                </a:lnTo>
                <a:lnTo>
                  <a:pt x="18248" y="3074"/>
                </a:lnTo>
                <a:lnTo>
                  <a:pt x="18556" y="3166"/>
                </a:lnTo>
                <a:lnTo>
                  <a:pt x="18864" y="3267"/>
                </a:lnTo>
                <a:lnTo>
                  <a:pt x="19009" y="3359"/>
                </a:lnTo>
                <a:lnTo>
                  <a:pt x="19009" y="3359"/>
                </a:lnTo>
                <a:lnTo>
                  <a:pt x="19171" y="3451"/>
                </a:lnTo>
                <a:lnTo>
                  <a:pt x="19317" y="3552"/>
                </a:lnTo>
                <a:lnTo>
                  <a:pt x="19317" y="3746"/>
                </a:lnTo>
                <a:lnTo>
                  <a:pt x="19317" y="3838"/>
                </a:lnTo>
                <a:lnTo>
                  <a:pt x="19317" y="3939"/>
                </a:lnTo>
                <a:lnTo>
                  <a:pt x="19171" y="4224"/>
                </a:lnTo>
                <a:lnTo>
                  <a:pt x="19009" y="4418"/>
                </a:lnTo>
                <a:lnTo>
                  <a:pt x="18864" y="4509"/>
                </a:lnTo>
                <a:lnTo>
                  <a:pt x="18702" y="4703"/>
                </a:lnTo>
                <a:lnTo>
                  <a:pt x="18556" y="4896"/>
                </a:lnTo>
                <a:lnTo>
                  <a:pt x="18103" y="5283"/>
                </a:lnTo>
                <a:lnTo>
                  <a:pt x="17649" y="5761"/>
                </a:lnTo>
                <a:lnTo>
                  <a:pt x="17342" y="6046"/>
                </a:lnTo>
                <a:lnTo>
                  <a:pt x="17180" y="6148"/>
                </a:lnTo>
                <a:lnTo>
                  <a:pt x="17034" y="6433"/>
                </a:lnTo>
                <a:lnTo>
                  <a:pt x="16419" y="6912"/>
                </a:lnTo>
                <a:lnTo>
                  <a:pt x="16127" y="7105"/>
                </a:lnTo>
                <a:lnTo>
                  <a:pt x="16127" y="7105"/>
                </a:lnTo>
                <a:lnTo>
                  <a:pt x="15965" y="7390"/>
                </a:lnTo>
                <a:lnTo>
                  <a:pt x="16127" y="7583"/>
                </a:lnTo>
                <a:lnTo>
                  <a:pt x="16127" y="7685"/>
                </a:lnTo>
                <a:lnTo>
                  <a:pt x="16273" y="7868"/>
                </a:lnTo>
                <a:lnTo>
                  <a:pt x="16581" y="8255"/>
                </a:lnTo>
                <a:lnTo>
                  <a:pt x="16888" y="8540"/>
                </a:lnTo>
                <a:lnTo>
                  <a:pt x="17342" y="8927"/>
                </a:lnTo>
                <a:lnTo>
                  <a:pt x="17487" y="9029"/>
                </a:lnTo>
                <a:lnTo>
                  <a:pt x="17795" y="9212"/>
                </a:lnTo>
                <a:lnTo>
                  <a:pt x="18248" y="9599"/>
                </a:lnTo>
                <a:lnTo>
                  <a:pt x="18556" y="9884"/>
                </a:lnTo>
                <a:lnTo>
                  <a:pt x="19009" y="10271"/>
                </a:lnTo>
                <a:lnTo>
                  <a:pt x="19317" y="10566"/>
                </a:lnTo>
                <a:lnTo>
                  <a:pt x="19625" y="10851"/>
                </a:lnTo>
                <a:lnTo>
                  <a:pt x="19770" y="11044"/>
                </a:lnTo>
                <a:lnTo>
                  <a:pt x="20078" y="11421"/>
                </a:lnTo>
                <a:lnTo>
                  <a:pt x="20078" y="11523"/>
                </a:lnTo>
                <a:lnTo>
                  <a:pt x="20224" y="11808"/>
                </a:lnTo>
                <a:lnTo>
                  <a:pt x="20531" y="12286"/>
                </a:lnTo>
                <a:lnTo>
                  <a:pt x="20839" y="12866"/>
                </a:lnTo>
                <a:lnTo>
                  <a:pt x="21147" y="13538"/>
                </a:lnTo>
                <a:lnTo>
                  <a:pt x="21147" y="13732"/>
                </a:lnTo>
                <a:lnTo>
                  <a:pt x="21147" y="13823"/>
                </a:lnTo>
                <a:lnTo>
                  <a:pt x="21292" y="14118"/>
                </a:lnTo>
                <a:lnTo>
                  <a:pt x="21438" y="14597"/>
                </a:lnTo>
                <a:lnTo>
                  <a:pt x="21438" y="14882"/>
                </a:lnTo>
                <a:lnTo>
                  <a:pt x="21438" y="15360"/>
                </a:lnTo>
                <a:lnTo>
                  <a:pt x="21600" y="15940"/>
                </a:lnTo>
                <a:lnTo>
                  <a:pt x="21600" y="16419"/>
                </a:lnTo>
                <a:lnTo>
                  <a:pt x="21600" y="16897"/>
                </a:lnTo>
                <a:lnTo>
                  <a:pt x="21600" y="17182"/>
                </a:lnTo>
                <a:lnTo>
                  <a:pt x="21600" y="17477"/>
                </a:lnTo>
                <a:lnTo>
                  <a:pt x="21600" y="18048"/>
                </a:lnTo>
                <a:lnTo>
                  <a:pt x="21600" y="18526"/>
                </a:lnTo>
                <a:lnTo>
                  <a:pt x="21600" y="19015"/>
                </a:lnTo>
                <a:lnTo>
                  <a:pt x="21600" y="19391"/>
                </a:lnTo>
                <a:lnTo>
                  <a:pt x="21600" y="19686"/>
                </a:lnTo>
                <a:lnTo>
                  <a:pt x="21600" y="19971"/>
                </a:lnTo>
                <a:lnTo>
                  <a:pt x="21600" y="20256"/>
                </a:lnTo>
                <a:lnTo>
                  <a:pt x="21600" y="20358"/>
                </a:lnTo>
                <a:lnTo>
                  <a:pt x="21600" y="20552"/>
                </a:lnTo>
                <a:lnTo>
                  <a:pt x="21438" y="20928"/>
                </a:lnTo>
                <a:lnTo>
                  <a:pt x="21147" y="21223"/>
                </a:lnTo>
                <a:lnTo>
                  <a:pt x="20839" y="21315"/>
                </a:lnTo>
                <a:lnTo>
                  <a:pt x="20531" y="21407"/>
                </a:lnTo>
                <a:lnTo>
                  <a:pt x="20386" y="21508"/>
                </a:lnTo>
                <a:lnTo>
                  <a:pt x="20224" y="21508"/>
                </a:lnTo>
                <a:lnTo>
                  <a:pt x="19770" y="21600"/>
                </a:lnTo>
                <a:lnTo>
                  <a:pt x="19625" y="21600"/>
                </a:lnTo>
                <a:lnTo>
                  <a:pt x="19317" y="21508"/>
                </a:lnTo>
                <a:lnTo>
                  <a:pt x="19317" y="21508"/>
                </a:lnTo>
                <a:lnTo>
                  <a:pt x="19009" y="21407"/>
                </a:lnTo>
                <a:lnTo>
                  <a:pt x="18864" y="21315"/>
                </a:lnTo>
                <a:lnTo>
                  <a:pt x="18702" y="21223"/>
                </a:lnTo>
                <a:lnTo>
                  <a:pt x="18702" y="21223"/>
                </a:lnTo>
                <a:lnTo>
                  <a:pt x="18556" y="21030"/>
                </a:lnTo>
                <a:lnTo>
                  <a:pt x="18556" y="21030"/>
                </a:lnTo>
                <a:lnTo>
                  <a:pt x="18410" y="20837"/>
                </a:lnTo>
                <a:lnTo>
                  <a:pt x="18410" y="20735"/>
                </a:lnTo>
                <a:lnTo>
                  <a:pt x="18248" y="20450"/>
                </a:lnTo>
                <a:lnTo>
                  <a:pt x="18248" y="20256"/>
                </a:lnTo>
                <a:lnTo>
                  <a:pt x="18248" y="20165"/>
                </a:lnTo>
                <a:lnTo>
                  <a:pt x="18103" y="19778"/>
                </a:lnTo>
                <a:lnTo>
                  <a:pt x="18103" y="19585"/>
                </a:lnTo>
                <a:lnTo>
                  <a:pt x="18103" y="19300"/>
                </a:lnTo>
                <a:lnTo>
                  <a:pt x="17941" y="18821"/>
                </a:lnTo>
                <a:lnTo>
                  <a:pt x="17941" y="18628"/>
                </a:lnTo>
                <a:lnTo>
                  <a:pt x="17941" y="18241"/>
                </a:lnTo>
                <a:lnTo>
                  <a:pt x="17795" y="17671"/>
                </a:lnTo>
                <a:lnTo>
                  <a:pt x="17795" y="17284"/>
                </a:lnTo>
                <a:lnTo>
                  <a:pt x="17795" y="17091"/>
                </a:lnTo>
                <a:lnTo>
                  <a:pt x="17795" y="16704"/>
                </a:lnTo>
                <a:lnTo>
                  <a:pt x="17649" y="15747"/>
                </a:lnTo>
                <a:lnTo>
                  <a:pt x="17487" y="14973"/>
                </a:lnTo>
                <a:lnTo>
                  <a:pt x="17342" y="14302"/>
                </a:lnTo>
                <a:lnTo>
                  <a:pt x="17180" y="13732"/>
                </a:lnTo>
                <a:lnTo>
                  <a:pt x="16888" y="13151"/>
                </a:lnTo>
                <a:lnTo>
                  <a:pt x="16726" y="12673"/>
                </a:lnTo>
                <a:lnTo>
                  <a:pt x="16419" y="12286"/>
                </a:lnTo>
                <a:lnTo>
                  <a:pt x="16273" y="12093"/>
                </a:lnTo>
                <a:lnTo>
                  <a:pt x="15965" y="11716"/>
                </a:lnTo>
                <a:lnTo>
                  <a:pt x="15366" y="11136"/>
                </a:lnTo>
                <a:lnTo>
                  <a:pt x="14751" y="10657"/>
                </a:lnTo>
                <a:lnTo>
                  <a:pt x="13990" y="10179"/>
                </a:lnTo>
                <a:lnTo>
                  <a:pt x="13536" y="9986"/>
                </a:lnTo>
                <a:lnTo>
                  <a:pt x="13083" y="9792"/>
                </a:lnTo>
                <a:lnTo>
                  <a:pt x="12468" y="9507"/>
                </a:lnTo>
                <a:lnTo>
                  <a:pt x="11707" y="9120"/>
                </a:lnTo>
                <a:lnTo>
                  <a:pt x="10946" y="8642"/>
                </a:lnTo>
                <a:lnTo>
                  <a:pt x="10638" y="8449"/>
                </a:lnTo>
                <a:lnTo>
                  <a:pt x="10492" y="8357"/>
                </a:lnTo>
                <a:lnTo>
                  <a:pt x="10185" y="8164"/>
                </a:lnTo>
                <a:lnTo>
                  <a:pt x="10039" y="8062"/>
                </a:lnTo>
                <a:lnTo>
                  <a:pt x="9877" y="7868"/>
                </a:lnTo>
                <a:lnTo>
                  <a:pt x="9731" y="7685"/>
                </a:lnTo>
                <a:lnTo>
                  <a:pt x="9586" y="7492"/>
                </a:lnTo>
                <a:lnTo>
                  <a:pt x="9586" y="7390"/>
                </a:lnTo>
                <a:lnTo>
                  <a:pt x="9586" y="7298"/>
                </a:lnTo>
                <a:lnTo>
                  <a:pt x="9586" y="7197"/>
                </a:lnTo>
                <a:lnTo>
                  <a:pt x="9586" y="7105"/>
                </a:lnTo>
                <a:lnTo>
                  <a:pt x="9877" y="6718"/>
                </a:lnTo>
                <a:lnTo>
                  <a:pt x="10185" y="6433"/>
                </a:lnTo>
                <a:lnTo>
                  <a:pt x="10800" y="5955"/>
                </a:lnTo>
                <a:lnTo>
                  <a:pt x="11108" y="5761"/>
                </a:lnTo>
                <a:lnTo>
                  <a:pt x="11253" y="5660"/>
                </a:lnTo>
                <a:lnTo>
                  <a:pt x="11561" y="5375"/>
                </a:lnTo>
                <a:lnTo>
                  <a:pt x="11707" y="5181"/>
                </a:lnTo>
                <a:lnTo>
                  <a:pt x="11707" y="5090"/>
                </a:lnTo>
                <a:lnTo>
                  <a:pt x="11561" y="4805"/>
                </a:lnTo>
                <a:lnTo>
                  <a:pt x="11399" y="4611"/>
                </a:lnTo>
                <a:lnTo>
                  <a:pt x="10946" y="4509"/>
                </a:lnTo>
                <a:lnTo>
                  <a:pt x="10638" y="4418"/>
                </a:lnTo>
                <a:lnTo>
                  <a:pt x="10347" y="4316"/>
                </a:lnTo>
                <a:lnTo>
                  <a:pt x="9278" y="4123"/>
                </a:lnTo>
                <a:lnTo>
                  <a:pt x="7141" y="3644"/>
                </a:lnTo>
                <a:lnTo>
                  <a:pt x="6088" y="3359"/>
                </a:lnTo>
                <a:lnTo>
                  <a:pt x="5165" y="3166"/>
                </a:lnTo>
                <a:lnTo>
                  <a:pt x="3190" y="2779"/>
                </a:lnTo>
                <a:lnTo>
                  <a:pt x="2121" y="2596"/>
                </a:lnTo>
                <a:lnTo>
                  <a:pt x="1975" y="2596"/>
                </a:lnTo>
                <a:lnTo>
                  <a:pt x="1522" y="2494"/>
                </a:lnTo>
                <a:lnTo>
                  <a:pt x="1214" y="2402"/>
                </a:lnTo>
                <a:lnTo>
                  <a:pt x="761" y="2209"/>
                </a:lnTo>
                <a:lnTo>
                  <a:pt x="453" y="2107"/>
                </a:lnTo>
                <a:lnTo>
                  <a:pt x="308" y="1924"/>
                </a:lnTo>
                <a:lnTo>
                  <a:pt x="146" y="1730"/>
                </a:lnTo>
                <a:lnTo>
                  <a:pt x="0" y="1629"/>
                </a:lnTo>
                <a:lnTo>
                  <a:pt x="0" y="1537"/>
                </a:lnTo>
                <a:lnTo>
                  <a:pt x="0" y="1435"/>
                </a:lnTo>
                <a:lnTo>
                  <a:pt x="0" y="1344"/>
                </a:lnTo>
                <a:lnTo>
                  <a:pt x="0" y="1059"/>
                </a:lnTo>
                <a:lnTo>
                  <a:pt x="0" y="957"/>
                </a:lnTo>
                <a:lnTo>
                  <a:pt x="146" y="763"/>
                </a:lnTo>
                <a:lnTo>
                  <a:pt x="308" y="570"/>
                </a:lnTo>
                <a:lnTo>
                  <a:pt x="453" y="570"/>
                </a:lnTo>
                <a:lnTo>
                  <a:pt x="761" y="478"/>
                </a:lnTo>
                <a:lnTo>
                  <a:pt x="907" y="387"/>
                </a:lnTo>
                <a:lnTo>
                  <a:pt x="1214" y="285"/>
                </a:lnTo>
                <a:lnTo>
                  <a:pt x="1830" y="193"/>
                </a:lnTo>
                <a:lnTo>
                  <a:pt x="2283" y="92"/>
                </a:lnTo>
                <a:lnTo>
                  <a:pt x="2429" y="92"/>
                </a:lnTo>
                <a:lnTo>
                  <a:pt x="2591" y="92"/>
                </a:lnTo>
              </a:path>
            </a:pathLst>
          </a:custGeom>
          <a:solidFill>
            <a:srgbClr val="D75A62"/>
          </a:solidFill>
          <a:ln w="12700"/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grpSp>
        <p:nvGrpSpPr>
          <p:cNvPr id="5" name="Group"/>
          <p:cNvGrpSpPr/>
          <p:nvPr/>
        </p:nvGrpSpPr>
        <p:grpSpPr>
          <a:xfrm>
            <a:off x="1317052" y="972678"/>
            <a:ext cx="6784852" cy="3503476"/>
            <a:chOff x="0" y="0"/>
            <a:chExt cx="6784850" cy="3503475"/>
          </a:xfrm>
        </p:grpSpPr>
        <p:sp>
          <p:nvSpPr>
            <p:cNvPr id="6" name="Oval"/>
            <p:cNvSpPr/>
            <p:nvPr/>
          </p:nvSpPr>
          <p:spPr>
            <a:xfrm>
              <a:off x="1819275" y="463550"/>
              <a:ext cx="104775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" name="Oval"/>
            <p:cNvSpPr/>
            <p:nvPr/>
          </p:nvSpPr>
          <p:spPr>
            <a:xfrm>
              <a:off x="5637212" y="9429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" name="Circle"/>
            <p:cNvSpPr/>
            <p:nvPr/>
          </p:nvSpPr>
          <p:spPr>
            <a:xfrm>
              <a:off x="5338762" y="1990725"/>
              <a:ext cx="179388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" name="Circle"/>
            <p:cNvSpPr/>
            <p:nvPr/>
          </p:nvSpPr>
          <p:spPr>
            <a:xfrm>
              <a:off x="5383212" y="1406525"/>
              <a:ext cx="104776" cy="106363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" name="Oval"/>
            <p:cNvSpPr/>
            <p:nvPr/>
          </p:nvSpPr>
          <p:spPr>
            <a:xfrm>
              <a:off x="6337300" y="1990725"/>
              <a:ext cx="165100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1" name="Oval"/>
            <p:cNvSpPr/>
            <p:nvPr/>
          </p:nvSpPr>
          <p:spPr>
            <a:xfrm>
              <a:off x="5845175" y="1990725"/>
              <a:ext cx="165100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2" name="Oval"/>
            <p:cNvSpPr/>
            <p:nvPr/>
          </p:nvSpPr>
          <p:spPr>
            <a:xfrm>
              <a:off x="6143625" y="1406525"/>
              <a:ext cx="104775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3" name="Line"/>
            <p:cNvSpPr/>
            <p:nvPr/>
          </p:nvSpPr>
          <p:spPr>
            <a:xfrm flipH="1">
              <a:off x="5427662" y="1108075"/>
              <a:ext cx="237899" cy="3157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Line"/>
            <p:cNvSpPr/>
            <p:nvPr/>
          </p:nvSpPr>
          <p:spPr>
            <a:xfrm>
              <a:off x="5770562" y="1077912"/>
              <a:ext cx="404249" cy="3273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Line"/>
            <p:cNvSpPr/>
            <p:nvPr/>
          </p:nvSpPr>
          <p:spPr>
            <a:xfrm>
              <a:off x="5427662" y="1497012"/>
              <a:ext cx="1" cy="4794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Line"/>
            <p:cNvSpPr/>
            <p:nvPr/>
          </p:nvSpPr>
          <p:spPr>
            <a:xfrm>
              <a:off x="6218237" y="1482725"/>
              <a:ext cx="175398" cy="50939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Line"/>
            <p:cNvSpPr/>
            <p:nvPr/>
          </p:nvSpPr>
          <p:spPr>
            <a:xfrm flipH="1">
              <a:off x="5935662" y="1497012"/>
              <a:ext cx="226383" cy="5084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Oval"/>
            <p:cNvSpPr/>
            <p:nvPr/>
          </p:nvSpPr>
          <p:spPr>
            <a:xfrm>
              <a:off x="774700" y="942975"/>
              <a:ext cx="1651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" name="Oval"/>
            <p:cNvSpPr/>
            <p:nvPr/>
          </p:nvSpPr>
          <p:spPr>
            <a:xfrm>
              <a:off x="536575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0" name="Oval"/>
            <p:cNvSpPr/>
            <p:nvPr/>
          </p:nvSpPr>
          <p:spPr>
            <a:xfrm>
              <a:off x="44450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1" name="Oval"/>
            <p:cNvSpPr/>
            <p:nvPr/>
          </p:nvSpPr>
          <p:spPr>
            <a:xfrm>
              <a:off x="342900" y="1406525"/>
              <a:ext cx="104775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2" name="Oval"/>
            <p:cNvSpPr/>
            <p:nvPr/>
          </p:nvSpPr>
          <p:spPr>
            <a:xfrm>
              <a:off x="984250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3" name="Oval"/>
            <p:cNvSpPr/>
            <p:nvPr/>
          </p:nvSpPr>
          <p:spPr>
            <a:xfrm>
              <a:off x="1282700" y="1406525"/>
              <a:ext cx="103188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4" name="Line"/>
            <p:cNvSpPr/>
            <p:nvPr/>
          </p:nvSpPr>
          <p:spPr>
            <a:xfrm flipH="1">
              <a:off x="401637" y="1092200"/>
              <a:ext cx="370239" cy="33336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Line"/>
            <p:cNvSpPr/>
            <p:nvPr/>
          </p:nvSpPr>
          <p:spPr>
            <a:xfrm>
              <a:off x="909637" y="1092200"/>
              <a:ext cx="401896" cy="3139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Line"/>
            <p:cNvSpPr/>
            <p:nvPr/>
          </p:nvSpPr>
          <p:spPr>
            <a:xfrm flipH="1">
              <a:off x="133350" y="1482725"/>
              <a:ext cx="225792" cy="5071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Line"/>
            <p:cNvSpPr/>
            <p:nvPr/>
          </p:nvSpPr>
          <p:spPr>
            <a:xfrm>
              <a:off x="401637" y="1482725"/>
              <a:ext cx="195037" cy="50808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Line"/>
            <p:cNvSpPr/>
            <p:nvPr/>
          </p:nvSpPr>
          <p:spPr>
            <a:xfrm flipH="1">
              <a:off x="1073150" y="1497012"/>
              <a:ext cx="226382" cy="5084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Oval"/>
            <p:cNvSpPr/>
            <p:nvPr/>
          </p:nvSpPr>
          <p:spPr>
            <a:xfrm>
              <a:off x="2251075" y="942975"/>
              <a:ext cx="1651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0" name="Circle"/>
            <p:cNvSpPr/>
            <p:nvPr/>
          </p:nvSpPr>
          <p:spPr>
            <a:xfrm>
              <a:off x="1968500" y="1990725"/>
              <a:ext cx="179388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1" name="Oval"/>
            <p:cNvSpPr/>
            <p:nvPr/>
          </p:nvSpPr>
          <p:spPr>
            <a:xfrm>
              <a:off x="1520825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2" name="Oval"/>
            <p:cNvSpPr/>
            <p:nvPr/>
          </p:nvSpPr>
          <p:spPr>
            <a:xfrm>
              <a:off x="2012950" y="1406525"/>
              <a:ext cx="88900" cy="106363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3" name="Oval"/>
            <p:cNvSpPr/>
            <p:nvPr/>
          </p:nvSpPr>
          <p:spPr>
            <a:xfrm>
              <a:off x="2952750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4" name="Oval"/>
            <p:cNvSpPr/>
            <p:nvPr/>
          </p:nvSpPr>
          <p:spPr>
            <a:xfrm>
              <a:off x="2460625" y="1990725"/>
              <a:ext cx="163513" cy="1809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5" name="Oval"/>
            <p:cNvSpPr/>
            <p:nvPr/>
          </p:nvSpPr>
          <p:spPr>
            <a:xfrm>
              <a:off x="2759075" y="1406525"/>
              <a:ext cx="104775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6" name="Line"/>
            <p:cNvSpPr/>
            <p:nvPr/>
          </p:nvSpPr>
          <p:spPr>
            <a:xfrm flipH="1">
              <a:off x="2073275" y="1092200"/>
              <a:ext cx="191405" cy="33152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Line"/>
            <p:cNvSpPr/>
            <p:nvPr/>
          </p:nvSpPr>
          <p:spPr>
            <a:xfrm>
              <a:off x="2386012" y="1092200"/>
              <a:ext cx="402882" cy="31476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Line"/>
            <p:cNvSpPr/>
            <p:nvPr/>
          </p:nvSpPr>
          <p:spPr>
            <a:xfrm>
              <a:off x="2043112" y="1497012"/>
              <a:ext cx="1" cy="4937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Line"/>
            <p:cNvSpPr/>
            <p:nvPr/>
          </p:nvSpPr>
          <p:spPr>
            <a:xfrm>
              <a:off x="2833687" y="1482725"/>
              <a:ext cx="175227" cy="5088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Line"/>
            <p:cNvSpPr/>
            <p:nvPr/>
          </p:nvSpPr>
          <p:spPr>
            <a:xfrm flipH="1">
              <a:off x="2549525" y="1497012"/>
              <a:ext cx="226382" cy="5084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Oval"/>
            <p:cNvSpPr/>
            <p:nvPr/>
          </p:nvSpPr>
          <p:spPr>
            <a:xfrm>
              <a:off x="4130675" y="9429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grpSp>
          <p:nvGrpSpPr>
            <p:cNvPr id="42" name="Group"/>
            <p:cNvGrpSpPr/>
            <p:nvPr/>
          </p:nvGrpSpPr>
          <p:grpSpPr>
            <a:xfrm>
              <a:off x="3400425" y="1406525"/>
              <a:ext cx="655638" cy="765175"/>
              <a:chOff x="0" y="0"/>
              <a:chExt cx="655637" cy="765175"/>
            </a:xfrm>
          </p:grpSpPr>
          <p:sp>
            <p:nvSpPr>
              <p:cNvPr id="168" name="Oval"/>
              <p:cNvSpPr/>
              <p:nvPr/>
            </p:nvSpPr>
            <p:spPr>
              <a:xfrm>
                <a:off x="492125" y="584200"/>
                <a:ext cx="163513" cy="18097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9" name="Oval"/>
              <p:cNvSpPr/>
              <p:nvPr/>
            </p:nvSpPr>
            <p:spPr>
              <a:xfrm>
                <a:off x="0" y="584200"/>
                <a:ext cx="163513" cy="18097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70" name="Oval"/>
              <p:cNvSpPr/>
              <p:nvPr/>
            </p:nvSpPr>
            <p:spPr>
              <a:xfrm>
                <a:off x="298450" y="0"/>
                <a:ext cx="103188" cy="90488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</p:grpSp>
        <p:grpSp>
          <p:nvGrpSpPr>
            <p:cNvPr id="43" name="Group"/>
            <p:cNvGrpSpPr/>
            <p:nvPr/>
          </p:nvGrpSpPr>
          <p:grpSpPr>
            <a:xfrm>
              <a:off x="4340225" y="1406525"/>
              <a:ext cx="655638" cy="765175"/>
              <a:chOff x="0" y="0"/>
              <a:chExt cx="655637" cy="765175"/>
            </a:xfrm>
          </p:grpSpPr>
          <p:sp>
            <p:nvSpPr>
              <p:cNvPr id="165" name="Oval"/>
              <p:cNvSpPr/>
              <p:nvPr/>
            </p:nvSpPr>
            <p:spPr>
              <a:xfrm>
                <a:off x="492125" y="584200"/>
                <a:ext cx="163513" cy="18097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6" name="Oval"/>
              <p:cNvSpPr/>
              <p:nvPr/>
            </p:nvSpPr>
            <p:spPr>
              <a:xfrm>
                <a:off x="0" y="584200"/>
                <a:ext cx="163513" cy="18097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7" name="Oval"/>
              <p:cNvSpPr/>
              <p:nvPr/>
            </p:nvSpPr>
            <p:spPr>
              <a:xfrm>
                <a:off x="296862" y="0"/>
                <a:ext cx="104776" cy="90488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</p:grpSp>
        <p:sp>
          <p:nvSpPr>
            <p:cNvPr id="44" name="Line"/>
            <p:cNvSpPr/>
            <p:nvPr/>
          </p:nvSpPr>
          <p:spPr>
            <a:xfrm flipH="1">
              <a:off x="3757612" y="1092200"/>
              <a:ext cx="370239" cy="33336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Line"/>
            <p:cNvSpPr/>
            <p:nvPr/>
          </p:nvSpPr>
          <p:spPr>
            <a:xfrm>
              <a:off x="4265612" y="1092200"/>
              <a:ext cx="401897" cy="3139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Line"/>
            <p:cNvSpPr/>
            <p:nvPr/>
          </p:nvSpPr>
          <p:spPr>
            <a:xfrm flipH="1">
              <a:off x="3489325" y="1482725"/>
              <a:ext cx="225791" cy="5071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Line"/>
            <p:cNvSpPr/>
            <p:nvPr/>
          </p:nvSpPr>
          <p:spPr>
            <a:xfrm>
              <a:off x="3757612" y="1482725"/>
              <a:ext cx="194834" cy="5075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Line"/>
            <p:cNvSpPr/>
            <p:nvPr/>
          </p:nvSpPr>
          <p:spPr>
            <a:xfrm>
              <a:off x="4711700" y="1482725"/>
              <a:ext cx="175398" cy="50939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Line"/>
            <p:cNvSpPr/>
            <p:nvPr/>
          </p:nvSpPr>
          <p:spPr>
            <a:xfrm flipH="1">
              <a:off x="4429125" y="1497012"/>
              <a:ext cx="226382" cy="5084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Oval"/>
            <p:cNvSpPr/>
            <p:nvPr/>
          </p:nvSpPr>
          <p:spPr>
            <a:xfrm>
              <a:off x="3190875" y="0"/>
              <a:ext cx="1651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51" name="Oval"/>
            <p:cNvSpPr/>
            <p:nvPr/>
          </p:nvSpPr>
          <p:spPr>
            <a:xfrm>
              <a:off x="4637087" y="463550"/>
              <a:ext cx="104776" cy="904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52" name="Line"/>
            <p:cNvSpPr/>
            <p:nvPr/>
          </p:nvSpPr>
          <p:spPr>
            <a:xfrm flipH="1">
              <a:off x="1908175" y="119062"/>
              <a:ext cx="1280746" cy="367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Line"/>
            <p:cNvSpPr/>
            <p:nvPr/>
          </p:nvSpPr>
          <p:spPr>
            <a:xfrm>
              <a:off x="3340100" y="119062"/>
              <a:ext cx="1315033" cy="3523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Line"/>
            <p:cNvSpPr/>
            <p:nvPr/>
          </p:nvSpPr>
          <p:spPr>
            <a:xfrm>
              <a:off x="1878012" y="538162"/>
              <a:ext cx="389945" cy="41816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Line"/>
            <p:cNvSpPr/>
            <p:nvPr/>
          </p:nvSpPr>
          <p:spPr>
            <a:xfrm flipH="1">
              <a:off x="909637" y="523875"/>
              <a:ext cx="911857" cy="44474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Line"/>
            <p:cNvSpPr/>
            <p:nvPr/>
          </p:nvSpPr>
          <p:spPr>
            <a:xfrm>
              <a:off x="4711700" y="523875"/>
              <a:ext cx="936240" cy="4566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Line"/>
            <p:cNvSpPr/>
            <p:nvPr/>
          </p:nvSpPr>
          <p:spPr>
            <a:xfrm flipH="1">
              <a:off x="4265612" y="538162"/>
              <a:ext cx="389733" cy="43284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Line"/>
            <p:cNvSpPr/>
            <p:nvPr/>
          </p:nvSpPr>
          <p:spPr>
            <a:xfrm>
              <a:off x="1341437" y="1482725"/>
              <a:ext cx="243477" cy="52213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Oval"/>
            <p:cNvSpPr/>
            <p:nvPr/>
          </p:nvSpPr>
          <p:spPr>
            <a:xfrm>
              <a:off x="193675" y="29495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0" name="Oval"/>
            <p:cNvSpPr/>
            <p:nvPr/>
          </p:nvSpPr>
          <p:spPr>
            <a:xfrm>
              <a:off x="581025" y="2949575"/>
              <a:ext cx="1651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1" name="Oval"/>
            <p:cNvSpPr/>
            <p:nvPr/>
          </p:nvSpPr>
          <p:spPr>
            <a:xfrm>
              <a:off x="968375" y="2949575"/>
              <a:ext cx="1651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2" name="Oval"/>
            <p:cNvSpPr/>
            <p:nvPr/>
          </p:nvSpPr>
          <p:spPr>
            <a:xfrm>
              <a:off x="1357312" y="29495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3" name="Oval"/>
            <p:cNvSpPr/>
            <p:nvPr/>
          </p:nvSpPr>
          <p:spPr>
            <a:xfrm>
              <a:off x="1744662" y="29495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4" name="Oval"/>
            <p:cNvSpPr/>
            <p:nvPr/>
          </p:nvSpPr>
          <p:spPr>
            <a:xfrm>
              <a:off x="2132012" y="2949575"/>
              <a:ext cx="165101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5" name="Circle"/>
            <p:cNvSpPr/>
            <p:nvPr/>
          </p:nvSpPr>
          <p:spPr>
            <a:xfrm>
              <a:off x="2565400" y="2935287"/>
              <a:ext cx="177800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6" name="Circle"/>
            <p:cNvSpPr/>
            <p:nvPr/>
          </p:nvSpPr>
          <p:spPr>
            <a:xfrm>
              <a:off x="2952750" y="2949575"/>
              <a:ext cx="179388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7" name="Circle"/>
            <p:cNvSpPr/>
            <p:nvPr/>
          </p:nvSpPr>
          <p:spPr>
            <a:xfrm>
              <a:off x="3309937" y="2949575"/>
              <a:ext cx="179388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8" name="Circle"/>
            <p:cNvSpPr/>
            <p:nvPr/>
          </p:nvSpPr>
          <p:spPr>
            <a:xfrm>
              <a:off x="3727450" y="2949575"/>
              <a:ext cx="179388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9" name="Circle"/>
            <p:cNvSpPr/>
            <p:nvPr/>
          </p:nvSpPr>
          <p:spPr>
            <a:xfrm>
              <a:off x="4116387" y="2949575"/>
              <a:ext cx="177801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0" name="Circle"/>
            <p:cNvSpPr/>
            <p:nvPr/>
          </p:nvSpPr>
          <p:spPr>
            <a:xfrm>
              <a:off x="4503737" y="2949575"/>
              <a:ext cx="179388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1" name="Circle"/>
            <p:cNvSpPr/>
            <p:nvPr/>
          </p:nvSpPr>
          <p:spPr>
            <a:xfrm>
              <a:off x="4891087" y="2949575"/>
              <a:ext cx="179388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2" name="Oval"/>
            <p:cNvSpPr/>
            <p:nvPr/>
          </p:nvSpPr>
          <p:spPr>
            <a:xfrm>
              <a:off x="6084887" y="29495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3" name="Oval"/>
            <p:cNvSpPr/>
            <p:nvPr/>
          </p:nvSpPr>
          <p:spPr>
            <a:xfrm>
              <a:off x="6472237" y="2949575"/>
              <a:ext cx="163513" cy="1793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4" name="Circle"/>
            <p:cNvSpPr/>
            <p:nvPr/>
          </p:nvSpPr>
          <p:spPr>
            <a:xfrm>
              <a:off x="984250" y="2486025"/>
              <a:ext cx="104775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5" name="Oval"/>
            <p:cNvSpPr/>
            <p:nvPr/>
          </p:nvSpPr>
          <p:spPr>
            <a:xfrm>
              <a:off x="492125" y="2486025"/>
              <a:ext cx="88900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6" name="Line"/>
            <p:cNvSpPr/>
            <p:nvPr/>
          </p:nvSpPr>
          <p:spPr>
            <a:xfrm flipH="1">
              <a:off x="536575" y="2155825"/>
              <a:ext cx="73284" cy="34477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Line"/>
            <p:cNvSpPr/>
            <p:nvPr/>
          </p:nvSpPr>
          <p:spPr>
            <a:xfrm flipH="1">
              <a:off x="282575" y="2574925"/>
              <a:ext cx="242242" cy="37302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Line"/>
            <p:cNvSpPr/>
            <p:nvPr/>
          </p:nvSpPr>
          <p:spPr>
            <a:xfrm>
              <a:off x="550862" y="2574925"/>
              <a:ext cx="107231" cy="3739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Line"/>
            <p:cNvSpPr/>
            <p:nvPr/>
          </p:nvSpPr>
          <p:spPr>
            <a:xfrm flipH="1">
              <a:off x="1028700" y="2155825"/>
              <a:ext cx="28899" cy="33031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Line"/>
            <p:cNvSpPr/>
            <p:nvPr/>
          </p:nvSpPr>
          <p:spPr>
            <a:xfrm>
              <a:off x="1028700" y="2574924"/>
              <a:ext cx="0" cy="3746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Oval"/>
            <p:cNvSpPr/>
            <p:nvPr/>
          </p:nvSpPr>
          <p:spPr>
            <a:xfrm>
              <a:off x="1581150" y="2486025"/>
              <a:ext cx="88900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2" name="Line"/>
            <p:cNvSpPr/>
            <p:nvPr/>
          </p:nvSpPr>
          <p:spPr>
            <a:xfrm>
              <a:off x="1595437" y="2155825"/>
              <a:ext cx="11536" cy="3303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Line"/>
            <p:cNvSpPr/>
            <p:nvPr/>
          </p:nvSpPr>
          <p:spPr>
            <a:xfrm flipH="1">
              <a:off x="1446212" y="2560637"/>
              <a:ext cx="149290" cy="3889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Line"/>
            <p:cNvSpPr/>
            <p:nvPr/>
          </p:nvSpPr>
          <p:spPr>
            <a:xfrm>
              <a:off x="1639887" y="2560637"/>
              <a:ext cx="151070" cy="37391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Circle"/>
            <p:cNvSpPr/>
            <p:nvPr/>
          </p:nvSpPr>
          <p:spPr>
            <a:xfrm>
              <a:off x="2416175" y="2470150"/>
              <a:ext cx="103188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6" name="Line"/>
            <p:cNvSpPr/>
            <p:nvPr/>
          </p:nvSpPr>
          <p:spPr>
            <a:xfrm flipH="1">
              <a:off x="2460625" y="2155825"/>
              <a:ext cx="58239" cy="3302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Line"/>
            <p:cNvSpPr/>
            <p:nvPr/>
          </p:nvSpPr>
          <p:spPr>
            <a:xfrm flipH="1">
              <a:off x="2236787" y="2530475"/>
              <a:ext cx="205097" cy="4205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Line"/>
            <p:cNvSpPr/>
            <p:nvPr/>
          </p:nvSpPr>
          <p:spPr>
            <a:xfrm>
              <a:off x="2474912" y="2544762"/>
              <a:ext cx="147563" cy="40542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Circle"/>
            <p:cNvSpPr/>
            <p:nvPr/>
          </p:nvSpPr>
          <p:spPr>
            <a:xfrm>
              <a:off x="2982912" y="2486025"/>
              <a:ext cx="103188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0" name="Line"/>
            <p:cNvSpPr/>
            <p:nvPr/>
          </p:nvSpPr>
          <p:spPr>
            <a:xfrm>
              <a:off x="3027362" y="2171700"/>
              <a:ext cx="1" cy="2984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Line"/>
            <p:cNvSpPr/>
            <p:nvPr/>
          </p:nvSpPr>
          <p:spPr>
            <a:xfrm>
              <a:off x="3027362" y="2574924"/>
              <a:ext cx="1" cy="3746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Oval"/>
            <p:cNvSpPr/>
            <p:nvPr/>
          </p:nvSpPr>
          <p:spPr>
            <a:xfrm>
              <a:off x="3429000" y="2486025"/>
              <a:ext cx="104775" cy="889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3" name="Line"/>
            <p:cNvSpPr/>
            <p:nvPr/>
          </p:nvSpPr>
          <p:spPr>
            <a:xfrm>
              <a:off x="3475037" y="2155824"/>
              <a:ext cx="1" cy="3143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Line"/>
            <p:cNvSpPr/>
            <p:nvPr/>
          </p:nvSpPr>
          <p:spPr>
            <a:xfrm flipH="1">
              <a:off x="3400425" y="2560637"/>
              <a:ext cx="45979" cy="3744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Circle"/>
            <p:cNvSpPr/>
            <p:nvPr/>
          </p:nvSpPr>
          <p:spPr>
            <a:xfrm>
              <a:off x="4324350" y="2470150"/>
              <a:ext cx="104775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6" name="Line"/>
            <p:cNvSpPr/>
            <p:nvPr/>
          </p:nvSpPr>
          <p:spPr>
            <a:xfrm>
              <a:off x="3489325" y="2544762"/>
              <a:ext cx="283687" cy="40514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Line"/>
            <p:cNvSpPr/>
            <p:nvPr/>
          </p:nvSpPr>
          <p:spPr>
            <a:xfrm flipH="1">
              <a:off x="4368800" y="2155825"/>
              <a:ext cx="46400" cy="3301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Line"/>
            <p:cNvSpPr/>
            <p:nvPr/>
          </p:nvSpPr>
          <p:spPr>
            <a:xfrm flipH="1">
              <a:off x="4219575" y="2560637"/>
              <a:ext cx="134030" cy="3892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Line"/>
            <p:cNvSpPr/>
            <p:nvPr/>
          </p:nvSpPr>
          <p:spPr>
            <a:xfrm>
              <a:off x="4384675" y="2560637"/>
              <a:ext cx="190469" cy="3905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Circle"/>
            <p:cNvSpPr/>
            <p:nvPr/>
          </p:nvSpPr>
          <p:spPr>
            <a:xfrm>
              <a:off x="6383337" y="2470150"/>
              <a:ext cx="103188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1" name="Line"/>
            <p:cNvSpPr/>
            <p:nvPr/>
          </p:nvSpPr>
          <p:spPr>
            <a:xfrm>
              <a:off x="6427787" y="2155825"/>
              <a:ext cx="1" cy="3302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Line"/>
            <p:cNvSpPr/>
            <p:nvPr/>
          </p:nvSpPr>
          <p:spPr>
            <a:xfrm>
              <a:off x="6442075" y="2560637"/>
              <a:ext cx="89829" cy="38909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Line"/>
            <p:cNvSpPr/>
            <p:nvPr/>
          </p:nvSpPr>
          <p:spPr>
            <a:xfrm flipH="1">
              <a:off x="6203950" y="2544762"/>
              <a:ext cx="205721" cy="4217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Circle"/>
            <p:cNvSpPr/>
            <p:nvPr/>
          </p:nvSpPr>
          <p:spPr>
            <a:xfrm>
              <a:off x="4860925" y="2486025"/>
              <a:ext cx="104775" cy="10477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5" name="Line"/>
            <p:cNvSpPr/>
            <p:nvPr/>
          </p:nvSpPr>
          <p:spPr>
            <a:xfrm>
              <a:off x="4906962" y="2155825"/>
              <a:ext cx="1" cy="36036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Line"/>
            <p:cNvSpPr/>
            <p:nvPr/>
          </p:nvSpPr>
          <p:spPr>
            <a:xfrm>
              <a:off x="4906962" y="2560637"/>
              <a:ext cx="61534" cy="3885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Line"/>
            <p:cNvSpPr/>
            <p:nvPr/>
          </p:nvSpPr>
          <p:spPr>
            <a:xfrm>
              <a:off x="312737" y="3098800"/>
              <a:ext cx="43977" cy="12082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Line"/>
            <p:cNvSpPr/>
            <p:nvPr/>
          </p:nvSpPr>
          <p:spPr>
            <a:xfrm>
              <a:off x="655637" y="3114675"/>
              <a:ext cx="1553" cy="889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Line"/>
            <p:cNvSpPr/>
            <p:nvPr/>
          </p:nvSpPr>
          <p:spPr>
            <a:xfrm flipH="1">
              <a:off x="119062" y="3084512"/>
              <a:ext cx="89425" cy="1186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Line"/>
            <p:cNvSpPr/>
            <p:nvPr/>
          </p:nvSpPr>
          <p:spPr>
            <a:xfrm flipH="1">
              <a:off x="58737" y="3233737"/>
              <a:ext cx="29977" cy="46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Line"/>
            <p:cNvSpPr/>
            <p:nvPr/>
          </p:nvSpPr>
          <p:spPr>
            <a:xfrm flipH="1">
              <a:off x="0" y="3324225"/>
              <a:ext cx="30039" cy="445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Line"/>
            <p:cNvSpPr/>
            <p:nvPr/>
          </p:nvSpPr>
          <p:spPr>
            <a:xfrm>
              <a:off x="357187" y="3249612"/>
              <a:ext cx="30621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Line"/>
            <p:cNvSpPr/>
            <p:nvPr/>
          </p:nvSpPr>
          <p:spPr>
            <a:xfrm>
              <a:off x="401637" y="3338512"/>
              <a:ext cx="16146" cy="602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Line"/>
            <p:cNvSpPr/>
            <p:nvPr/>
          </p:nvSpPr>
          <p:spPr>
            <a:xfrm>
              <a:off x="655637" y="3249612"/>
              <a:ext cx="1303" cy="746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Line"/>
            <p:cNvSpPr/>
            <p:nvPr/>
          </p:nvSpPr>
          <p:spPr>
            <a:xfrm>
              <a:off x="655637" y="3368675"/>
              <a:ext cx="15861" cy="746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Line"/>
            <p:cNvSpPr/>
            <p:nvPr/>
          </p:nvSpPr>
          <p:spPr>
            <a:xfrm flipH="1">
              <a:off x="1311275" y="3098800"/>
              <a:ext cx="74754" cy="1348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Line"/>
            <p:cNvSpPr/>
            <p:nvPr/>
          </p:nvSpPr>
          <p:spPr>
            <a:xfrm>
              <a:off x="1476375" y="3098800"/>
              <a:ext cx="43903" cy="13511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Line"/>
            <p:cNvSpPr/>
            <p:nvPr/>
          </p:nvSpPr>
          <p:spPr>
            <a:xfrm>
              <a:off x="1550987" y="3279775"/>
              <a:ext cx="30149" cy="746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Line"/>
            <p:cNvSpPr/>
            <p:nvPr/>
          </p:nvSpPr>
          <p:spPr>
            <a:xfrm>
              <a:off x="1595437" y="3414712"/>
              <a:ext cx="30039" cy="445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Line"/>
            <p:cNvSpPr/>
            <p:nvPr/>
          </p:nvSpPr>
          <p:spPr>
            <a:xfrm flipH="1">
              <a:off x="1252537" y="3263900"/>
              <a:ext cx="30621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Line"/>
            <p:cNvSpPr/>
            <p:nvPr/>
          </p:nvSpPr>
          <p:spPr>
            <a:xfrm flipH="1">
              <a:off x="1192212" y="3368675"/>
              <a:ext cx="46093" cy="904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Line"/>
            <p:cNvSpPr/>
            <p:nvPr/>
          </p:nvSpPr>
          <p:spPr>
            <a:xfrm>
              <a:off x="1819275" y="3114675"/>
              <a:ext cx="14717" cy="1047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Line"/>
            <p:cNvSpPr/>
            <p:nvPr/>
          </p:nvSpPr>
          <p:spPr>
            <a:xfrm>
              <a:off x="1833562" y="3294062"/>
              <a:ext cx="1303" cy="746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Line"/>
            <p:cNvSpPr/>
            <p:nvPr/>
          </p:nvSpPr>
          <p:spPr>
            <a:xfrm>
              <a:off x="1833562" y="3429000"/>
              <a:ext cx="2107" cy="603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Line"/>
            <p:cNvSpPr/>
            <p:nvPr/>
          </p:nvSpPr>
          <p:spPr>
            <a:xfrm flipH="1">
              <a:off x="2549525" y="3098800"/>
              <a:ext cx="61240" cy="1201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Line"/>
            <p:cNvSpPr/>
            <p:nvPr/>
          </p:nvSpPr>
          <p:spPr>
            <a:xfrm flipH="1">
              <a:off x="2505075" y="3263900"/>
              <a:ext cx="30148" cy="746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Line"/>
            <p:cNvSpPr/>
            <p:nvPr/>
          </p:nvSpPr>
          <p:spPr>
            <a:xfrm flipH="1">
              <a:off x="2430462" y="3384550"/>
              <a:ext cx="44732" cy="7444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Line"/>
            <p:cNvSpPr/>
            <p:nvPr/>
          </p:nvSpPr>
          <p:spPr>
            <a:xfrm>
              <a:off x="2684462" y="3098800"/>
              <a:ext cx="58234" cy="10505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Line"/>
            <p:cNvSpPr/>
            <p:nvPr/>
          </p:nvSpPr>
          <p:spPr>
            <a:xfrm>
              <a:off x="2773362" y="3249612"/>
              <a:ext cx="30621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Line"/>
            <p:cNvSpPr/>
            <p:nvPr/>
          </p:nvSpPr>
          <p:spPr>
            <a:xfrm>
              <a:off x="2833687" y="3368675"/>
              <a:ext cx="30621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Line"/>
            <p:cNvSpPr/>
            <p:nvPr/>
          </p:nvSpPr>
          <p:spPr>
            <a:xfrm>
              <a:off x="3384550" y="3114675"/>
              <a:ext cx="2079" cy="1190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Line"/>
            <p:cNvSpPr/>
            <p:nvPr/>
          </p:nvSpPr>
          <p:spPr>
            <a:xfrm>
              <a:off x="3384550" y="3279775"/>
              <a:ext cx="2051" cy="5872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Line"/>
            <p:cNvSpPr/>
            <p:nvPr/>
          </p:nvSpPr>
          <p:spPr>
            <a:xfrm>
              <a:off x="3384550" y="3398837"/>
              <a:ext cx="1580" cy="904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Line"/>
            <p:cNvSpPr/>
            <p:nvPr/>
          </p:nvSpPr>
          <p:spPr>
            <a:xfrm flipH="1">
              <a:off x="3757612" y="3114675"/>
              <a:ext cx="30565" cy="887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Line"/>
            <p:cNvSpPr/>
            <p:nvPr/>
          </p:nvSpPr>
          <p:spPr>
            <a:xfrm flipH="1">
              <a:off x="3713162" y="3233737"/>
              <a:ext cx="30701" cy="7598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Line"/>
            <p:cNvSpPr/>
            <p:nvPr/>
          </p:nvSpPr>
          <p:spPr>
            <a:xfrm flipH="1">
              <a:off x="3668712" y="3368675"/>
              <a:ext cx="30620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Line"/>
            <p:cNvSpPr/>
            <p:nvPr/>
          </p:nvSpPr>
          <p:spPr>
            <a:xfrm>
              <a:off x="3848100" y="3098800"/>
              <a:ext cx="58756" cy="90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Line"/>
            <p:cNvSpPr/>
            <p:nvPr/>
          </p:nvSpPr>
          <p:spPr>
            <a:xfrm>
              <a:off x="3937000" y="3233737"/>
              <a:ext cx="30620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Line"/>
            <p:cNvSpPr/>
            <p:nvPr/>
          </p:nvSpPr>
          <p:spPr>
            <a:xfrm>
              <a:off x="3981450" y="3354387"/>
              <a:ext cx="44045" cy="6062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Line"/>
            <p:cNvSpPr/>
            <p:nvPr/>
          </p:nvSpPr>
          <p:spPr>
            <a:xfrm>
              <a:off x="4578350" y="3114675"/>
              <a:ext cx="1552" cy="889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Line"/>
            <p:cNvSpPr/>
            <p:nvPr/>
          </p:nvSpPr>
          <p:spPr>
            <a:xfrm>
              <a:off x="4592637" y="3263900"/>
              <a:ext cx="2107" cy="603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Line"/>
            <p:cNvSpPr/>
            <p:nvPr/>
          </p:nvSpPr>
          <p:spPr>
            <a:xfrm>
              <a:off x="4592637" y="3354387"/>
              <a:ext cx="1304" cy="746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Line"/>
            <p:cNvSpPr/>
            <p:nvPr/>
          </p:nvSpPr>
          <p:spPr>
            <a:xfrm>
              <a:off x="6591300" y="3098800"/>
              <a:ext cx="88089" cy="12124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Line"/>
            <p:cNvSpPr/>
            <p:nvPr/>
          </p:nvSpPr>
          <p:spPr>
            <a:xfrm>
              <a:off x="6696075" y="3249612"/>
              <a:ext cx="44450" cy="444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Line"/>
            <p:cNvSpPr/>
            <p:nvPr/>
          </p:nvSpPr>
          <p:spPr>
            <a:xfrm>
              <a:off x="6754812" y="3324225"/>
              <a:ext cx="30039" cy="445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Line"/>
            <p:cNvSpPr/>
            <p:nvPr/>
          </p:nvSpPr>
          <p:spPr>
            <a:xfrm flipH="1">
              <a:off x="6457950" y="3098800"/>
              <a:ext cx="43338" cy="1511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Line"/>
            <p:cNvSpPr/>
            <p:nvPr/>
          </p:nvSpPr>
          <p:spPr>
            <a:xfrm flipH="1">
              <a:off x="6427787" y="3294062"/>
              <a:ext cx="29476" cy="9071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Line"/>
            <p:cNvSpPr/>
            <p:nvPr/>
          </p:nvSpPr>
          <p:spPr>
            <a:xfrm flipH="1">
              <a:off x="6397624" y="3414712"/>
              <a:ext cx="30565" cy="8876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Line"/>
            <p:cNvSpPr/>
            <p:nvPr/>
          </p:nvSpPr>
          <p:spPr>
            <a:xfrm>
              <a:off x="6188075" y="3114675"/>
              <a:ext cx="30564" cy="887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Line"/>
            <p:cNvSpPr/>
            <p:nvPr/>
          </p:nvSpPr>
          <p:spPr>
            <a:xfrm>
              <a:off x="6234112" y="3233737"/>
              <a:ext cx="29324" cy="90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Line"/>
            <p:cNvSpPr/>
            <p:nvPr/>
          </p:nvSpPr>
          <p:spPr>
            <a:xfrm>
              <a:off x="6278562" y="3368675"/>
              <a:ext cx="29977" cy="46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Line"/>
            <p:cNvSpPr/>
            <p:nvPr/>
          </p:nvSpPr>
          <p:spPr>
            <a:xfrm flipH="1">
              <a:off x="6054725" y="3084512"/>
              <a:ext cx="43468" cy="11942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Line"/>
            <p:cNvSpPr/>
            <p:nvPr/>
          </p:nvSpPr>
          <p:spPr>
            <a:xfrm flipH="1">
              <a:off x="6024562" y="3249612"/>
              <a:ext cx="30621" cy="60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Line"/>
            <p:cNvSpPr/>
            <p:nvPr/>
          </p:nvSpPr>
          <p:spPr>
            <a:xfrm flipH="1">
              <a:off x="5994399" y="3338512"/>
              <a:ext cx="30701" cy="7598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T"/>
            <p:cNvSpPr txBox="1"/>
            <p:nvPr/>
          </p:nvSpPr>
          <p:spPr>
            <a:xfrm>
              <a:off x="2162175" y="2949575"/>
              <a:ext cx="127000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6" name="T"/>
            <p:cNvSpPr txBox="1"/>
            <p:nvPr/>
          </p:nvSpPr>
          <p:spPr>
            <a:xfrm>
              <a:off x="2997200" y="2949575"/>
              <a:ext cx="127000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7" name="T"/>
            <p:cNvSpPr txBox="1"/>
            <p:nvPr/>
          </p:nvSpPr>
          <p:spPr>
            <a:xfrm>
              <a:off x="4160837" y="2963862"/>
              <a:ext cx="127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8" name="T"/>
            <p:cNvSpPr txBox="1"/>
            <p:nvPr/>
          </p:nvSpPr>
          <p:spPr>
            <a:xfrm>
              <a:off x="4935537" y="2949575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9" name="T"/>
            <p:cNvSpPr txBox="1"/>
            <p:nvPr/>
          </p:nvSpPr>
          <p:spPr>
            <a:xfrm>
              <a:off x="998537" y="2949575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0" name="T"/>
            <p:cNvSpPr txBox="1"/>
            <p:nvPr/>
          </p:nvSpPr>
          <p:spPr>
            <a:xfrm>
              <a:off x="74612" y="20066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1" name="T"/>
            <p:cNvSpPr txBox="1"/>
            <p:nvPr/>
          </p:nvSpPr>
          <p:spPr>
            <a:xfrm>
              <a:off x="2012950" y="1990725"/>
              <a:ext cx="127000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2" name="T"/>
            <p:cNvSpPr txBox="1"/>
            <p:nvPr/>
          </p:nvSpPr>
          <p:spPr>
            <a:xfrm>
              <a:off x="3937000" y="2006600"/>
              <a:ext cx="127000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3" name="T"/>
            <p:cNvSpPr txBox="1"/>
            <p:nvPr/>
          </p:nvSpPr>
          <p:spPr>
            <a:xfrm>
              <a:off x="5383212" y="20066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4" name="T"/>
            <p:cNvSpPr txBox="1"/>
            <p:nvPr/>
          </p:nvSpPr>
          <p:spPr>
            <a:xfrm>
              <a:off x="5875337" y="20066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4214240" y="3833353"/>
            <a:ext cx="254000" cy="292100"/>
            <a:chOff x="0" y="0"/>
            <a:chExt cx="254000" cy="292100"/>
          </a:xfrm>
        </p:grpSpPr>
        <p:sp>
          <p:nvSpPr>
            <p:cNvPr id="172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3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5395340" y="3877803"/>
            <a:ext cx="254000" cy="292100"/>
            <a:chOff x="0" y="0"/>
            <a:chExt cx="254000" cy="292100"/>
          </a:xfrm>
        </p:grpSpPr>
        <p:sp>
          <p:nvSpPr>
            <p:cNvPr id="175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6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7" name="Group"/>
          <p:cNvGrpSpPr/>
          <p:nvPr/>
        </p:nvGrpSpPr>
        <p:grpSpPr>
          <a:xfrm>
            <a:off x="3249040" y="2931653"/>
            <a:ext cx="254000" cy="292100"/>
            <a:chOff x="0" y="0"/>
            <a:chExt cx="254000" cy="292100"/>
          </a:xfrm>
        </p:grpSpPr>
        <p:sp>
          <p:nvSpPr>
            <p:cNvPr id="178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9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5166740" y="2931653"/>
            <a:ext cx="254000" cy="292100"/>
            <a:chOff x="0" y="0"/>
            <a:chExt cx="254000" cy="292100"/>
          </a:xfrm>
        </p:grpSpPr>
        <p:sp>
          <p:nvSpPr>
            <p:cNvPr id="181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2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3414140" y="3871453"/>
            <a:ext cx="254000" cy="292100"/>
            <a:chOff x="0" y="0"/>
            <a:chExt cx="254000" cy="292100"/>
          </a:xfrm>
        </p:grpSpPr>
        <p:sp>
          <p:nvSpPr>
            <p:cNvPr id="184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5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2226690" y="3871453"/>
            <a:ext cx="254000" cy="292100"/>
            <a:chOff x="0" y="0"/>
            <a:chExt cx="254000" cy="292100"/>
          </a:xfrm>
        </p:grpSpPr>
        <p:sp>
          <p:nvSpPr>
            <p:cNvPr id="187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8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6163690" y="3839703"/>
            <a:ext cx="254000" cy="292100"/>
            <a:chOff x="0" y="0"/>
            <a:chExt cx="254000" cy="292100"/>
          </a:xfrm>
        </p:grpSpPr>
        <p:sp>
          <p:nvSpPr>
            <p:cNvPr id="190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1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6620890" y="2918953"/>
            <a:ext cx="254000" cy="292100"/>
            <a:chOff x="0" y="0"/>
            <a:chExt cx="254000" cy="292100"/>
          </a:xfrm>
        </p:grpSpPr>
        <p:sp>
          <p:nvSpPr>
            <p:cNvPr id="193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4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5" name="Group"/>
          <p:cNvGrpSpPr/>
          <p:nvPr/>
        </p:nvGrpSpPr>
        <p:grpSpPr>
          <a:xfrm>
            <a:off x="7116190" y="2918953"/>
            <a:ext cx="254000" cy="292100"/>
            <a:chOff x="0" y="0"/>
            <a:chExt cx="254000" cy="292100"/>
          </a:xfrm>
        </p:grpSpPr>
        <p:sp>
          <p:nvSpPr>
            <p:cNvPr id="196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7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1337690" y="2918953"/>
            <a:ext cx="254000" cy="292100"/>
            <a:chOff x="0" y="0"/>
            <a:chExt cx="254000" cy="292100"/>
          </a:xfrm>
        </p:grpSpPr>
        <p:sp>
          <p:nvSpPr>
            <p:cNvPr id="199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00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02" name="St"/>
          <p:cNvSpPr txBox="1"/>
          <p:nvPr/>
        </p:nvSpPr>
        <p:spPr>
          <a:xfrm>
            <a:off x="4036440" y="569453"/>
            <a:ext cx="3637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39" marR="40639" defTabSz="914400">
              <a:defRPr sz="2400"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S</a:t>
            </a:r>
            <a:r>
              <a:rPr baseline="-5999" dirty="0"/>
              <a:t>t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179705" y="1897018"/>
            <a:ext cx="8757634" cy="1273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03" name="Picture 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225216"/>
            <a:ext cx="40513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9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ea typeface="ＭＳ Ｐゴシック" charset="-128"/>
              </a:rPr>
              <a:t>Information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13765" y="994173"/>
            <a:ext cx="8516470" cy="4149328"/>
          </a:xfrm>
        </p:spPr>
        <p:txBody>
          <a:bodyPr>
            <a:normAutofit/>
          </a:bodyPr>
          <a:lstStyle/>
          <a:p>
            <a:pPr marL="0" indent="0">
              <a:tabLst>
                <a:tab pos="3316288" algn="l"/>
              </a:tabLst>
            </a:pPr>
            <a:r>
              <a:rPr lang="en-GB" sz="2800" noProof="0" dirty="0">
                <a:ea typeface="ＭＳ Ｐゴシック" charset="-128"/>
              </a:rPr>
              <a:t>Email: 	</a:t>
            </a:r>
            <a:r>
              <a:rPr lang="en-GB" sz="2800" noProof="0" dirty="0">
                <a:ea typeface="ＭＳ Ｐゴシック" charset="-128"/>
                <a:hlinkClick r:id="rId3"/>
              </a:rPr>
              <a:t>Brian.MacNamee@ucd.ie</a:t>
            </a:r>
            <a:r>
              <a:rPr lang="en-GB" sz="2800" noProof="0" dirty="0">
                <a:ea typeface="ＭＳ Ｐゴシック" charset="-128"/>
              </a:rPr>
              <a:t> </a:t>
            </a:r>
          </a:p>
          <a:p>
            <a:pPr marL="3317875" indent="-3317875">
              <a:tabLst>
                <a:tab pos="3316288" algn="l"/>
              </a:tabLst>
            </a:pPr>
            <a:r>
              <a:rPr lang="en-GB" sz="2800" noProof="0" dirty="0">
                <a:ea typeface="ＭＳ Ｐゴシック" charset="-128"/>
              </a:rPr>
              <a:t>Course Materials: 	All material posted on UCD CS moodle</a:t>
            </a:r>
            <a:r>
              <a:rPr lang="en-GB" sz="2800" noProof="0" dirty="0">
                <a:ea typeface="ＭＳ Ｐゴシック" charset="-128"/>
                <a:hlinkClick r:id="rId4"/>
              </a:rPr>
              <a:t>https://csmoodle.ucd.ie/moodle/course/view.php?id=663</a:t>
            </a:r>
            <a:r>
              <a:rPr lang="en-GB" sz="2800" noProof="0" dirty="0">
                <a:ea typeface="ＭＳ Ｐゴシック" charset="-128"/>
              </a:rPr>
              <a:t> </a:t>
            </a:r>
          </a:p>
          <a:p>
            <a:pPr>
              <a:tabLst>
                <a:tab pos="3316288" algn="l"/>
              </a:tabLst>
            </a:pPr>
            <a:r>
              <a:rPr lang="en-GB" sz="2800" noProof="0" dirty="0">
                <a:ea typeface="ＭＳ Ｐゴシック" charset="-128"/>
              </a:rPr>
              <a:t>	Enrolment key </a:t>
            </a:r>
            <a:r>
              <a:rPr lang="en-GB" sz="2800" b="1" noProof="0" dirty="0">
                <a:ea typeface="ＭＳ Ｐゴシック" charset="-128"/>
              </a:rPr>
              <a:t>UCDAdvML2019</a:t>
            </a:r>
          </a:p>
        </p:txBody>
      </p:sp>
    </p:spTree>
    <p:extLst>
      <p:ext uri="{BB962C8B-B14F-4D97-AF65-F5344CB8AC3E}">
        <p14:creationId xmlns:p14="http://schemas.microsoft.com/office/powerpoint/2010/main" val="2343388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Temporal Difference Methods</a:t>
            </a:r>
          </a:p>
        </p:txBody>
      </p:sp>
      <p:sp>
        <p:nvSpPr>
          <p:cNvPr id="4" name="Line"/>
          <p:cNvSpPr/>
          <p:nvPr/>
        </p:nvSpPr>
        <p:spPr>
          <a:xfrm>
            <a:off x="4387720" y="732599"/>
            <a:ext cx="1778000" cy="158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6" y="216"/>
                </a:moveTo>
                <a:lnTo>
                  <a:pt x="1273" y="216"/>
                </a:lnTo>
                <a:lnTo>
                  <a:pt x="2353" y="0"/>
                </a:lnTo>
                <a:lnTo>
                  <a:pt x="2893" y="0"/>
                </a:lnTo>
                <a:lnTo>
                  <a:pt x="3626" y="0"/>
                </a:lnTo>
                <a:lnTo>
                  <a:pt x="4359" y="0"/>
                </a:lnTo>
                <a:lnTo>
                  <a:pt x="5072" y="0"/>
                </a:lnTo>
                <a:lnTo>
                  <a:pt x="5439" y="0"/>
                </a:lnTo>
                <a:lnTo>
                  <a:pt x="5979" y="216"/>
                </a:lnTo>
                <a:lnTo>
                  <a:pt x="6171" y="216"/>
                </a:lnTo>
                <a:lnTo>
                  <a:pt x="6345" y="216"/>
                </a:lnTo>
                <a:lnTo>
                  <a:pt x="6711" y="432"/>
                </a:lnTo>
                <a:lnTo>
                  <a:pt x="7251" y="648"/>
                </a:lnTo>
                <a:lnTo>
                  <a:pt x="8158" y="1102"/>
                </a:lnTo>
                <a:lnTo>
                  <a:pt x="8524" y="1318"/>
                </a:lnTo>
                <a:lnTo>
                  <a:pt x="9431" y="1750"/>
                </a:lnTo>
                <a:lnTo>
                  <a:pt x="10337" y="2203"/>
                </a:lnTo>
                <a:lnTo>
                  <a:pt x="11244" y="2635"/>
                </a:lnTo>
                <a:lnTo>
                  <a:pt x="11610" y="2873"/>
                </a:lnTo>
                <a:lnTo>
                  <a:pt x="11976" y="3089"/>
                </a:lnTo>
                <a:lnTo>
                  <a:pt x="12883" y="3521"/>
                </a:lnTo>
                <a:lnTo>
                  <a:pt x="13789" y="3974"/>
                </a:lnTo>
                <a:lnTo>
                  <a:pt x="14869" y="4406"/>
                </a:lnTo>
                <a:lnTo>
                  <a:pt x="15429" y="4622"/>
                </a:lnTo>
                <a:lnTo>
                  <a:pt x="16335" y="5076"/>
                </a:lnTo>
                <a:lnTo>
                  <a:pt x="17049" y="5292"/>
                </a:lnTo>
                <a:lnTo>
                  <a:pt x="17608" y="5508"/>
                </a:lnTo>
                <a:lnTo>
                  <a:pt x="17781" y="5508"/>
                </a:lnTo>
                <a:lnTo>
                  <a:pt x="18514" y="5724"/>
                </a:lnTo>
                <a:lnTo>
                  <a:pt x="19421" y="6178"/>
                </a:lnTo>
                <a:lnTo>
                  <a:pt x="20134" y="6610"/>
                </a:lnTo>
                <a:lnTo>
                  <a:pt x="20867" y="7279"/>
                </a:lnTo>
                <a:lnTo>
                  <a:pt x="21234" y="7711"/>
                </a:lnTo>
                <a:lnTo>
                  <a:pt x="21407" y="7927"/>
                </a:lnTo>
                <a:lnTo>
                  <a:pt x="21600" y="8597"/>
                </a:lnTo>
                <a:lnTo>
                  <a:pt x="21600" y="8813"/>
                </a:lnTo>
                <a:lnTo>
                  <a:pt x="21600" y="9698"/>
                </a:lnTo>
                <a:lnTo>
                  <a:pt x="21600" y="9914"/>
                </a:lnTo>
                <a:lnTo>
                  <a:pt x="21407" y="10584"/>
                </a:lnTo>
                <a:lnTo>
                  <a:pt x="21041" y="11470"/>
                </a:lnTo>
                <a:lnTo>
                  <a:pt x="20694" y="12334"/>
                </a:lnTo>
                <a:lnTo>
                  <a:pt x="20501" y="12571"/>
                </a:lnTo>
                <a:lnTo>
                  <a:pt x="19787" y="14105"/>
                </a:lnTo>
                <a:lnTo>
                  <a:pt x="17955" y="16978"/>
                </a:lnTo>
                <a:lnTo>
                  <a:pt x="17049" y="18295"/>
                </a:lnTo>
                <a:lnTo>
                  <a:pt x="16875" y="18511"/>
                </a:lnTo>
                <a:lnTo>
                  <a:pt x="16335" y="19397"/>
                </a:lnTo>
                <a:lnTo>
                  <a:pt x="15776" y="19850"/>
                </a:lnTo>
                <a:lnTo>
                  <a:pt x="15429" y="20282"/>
                </a:lnTo>
                <a:lnTo>
                  <a:pt x="15236" y="20498"/>
                </a:lnTo>
                <a:lnTo>
                  <a:pt x="14522" y="20952"/>
                </a:lnTo>
                <a:lnTo>
                  <a:pt x="14156" y="21168"/>
                </a:lnTo>
                <a:lnTo>
                  <a:pt x="13789" y="21384"/>
                </a:lnTo>
                <a:lnTo>
                  <a:pt x="13616" y="21384"/>
                </a:lnTo>
                <a:lnTo>
                  <a:pt x="13056" y="21600"/>
                </a:lnTo>
                <a:lnTo>
                  <a:pt x="12343" y="21600"/>
                </a:lnTo>
                <a:lnTo>
                  <a:pt x="11784" y="21384"/>
                </a:lnTo>
                <a:lnTo>
                  <a:pt x="11244" y="21168"/>
                </a:lnTo>
                <a:lnTo>
                  <a:pt x="11070" y="20952"/>
                </a:lnTo>
                <a:lnTo>
                  <a:pt x="10704" y="20714"/>
                </a:lnTo>
                <a:lnTo>
                  <a:pt x="10530" y="20282"/>
                </a:lnTo>
                <a:lnTo>
                  <a:pt x="10337" y="19613"/>
                </a:lnTo>
                <a:lnTo>
                  <a:pt x="10164" y="18511"/>
                </a:lnTo>
                <a:lnTo>
                  <a:pt x="10164" y="17863"/>
                </a:lnTo>
                <a:lnTo>
                  <a:pt x="10164" y="17626"/>
                </a:lnTo>
                <a:lnTo>
                  <a:pt x="10164" y="17194"/>
                </a:lnTo>
                <a:lnTo>
                  <a:pt x="10337" y="16524"/>
                </a:lnTo>
                <a:lnTo>
                  <a:pt x="10530" y="16092"/>
                </a:lnTo>
                <a:lnTo>
                  <a:pt x="10877" y="15422"/>
                </a:lnTo>
                <a:lnTo>
                  <a:pt x="11244" y="14990"/>
                </a:lnTo>
                <a:lnTo>
                  <a:pt x="11784" y="14105"/>
                </a:lnTo>
                <a:lnTo>
                  <a:pt x="12343" y="13673"/>
                </a:lnTo>
                <a:lnTo>
                  <a:pt x="12516" y="13457"/>
                </a:lnTo>
                <a:lnTo>
                  <a:pt x="12690" y="13219"/>
                </a:lnTo>
                <a:lnTo>
                  <a:pt x="13249" y="12571"/>
                </a:lnTo>
                <a:lnTo>
                  <a:pt x="13423" y="12334"/>
                </a:lnTo>
                <a:lnTo>
                  <a:pt x="13616" y="11686"/>
                </a:lnTo>
                <a:lnTo>
                  <a:pt x="13616" y="11470"/>
                </a:lnTo>
                <a:lnTo>
                  <a:pt x="13249" y="11016"/>
                </a:lnTo>
                <a:lnTo>
                  <a:pt x="12883" y="10800"/>
                </a:lnTo>
                <a:lnTo>
                  <a:pt x="12343" y="10584"/>
                </a:lnTo>
                <a:lnTo>
                  <a:pt x="11976" y="10584"/>
                </a:lnTo>
                <a:lnTo>
                  <a:pt x="11436" y="10584"/>
                </a:lnTo>
                <a:lnTo>
                  <a:pt x="10164" y="10368"/>
                </a:lnTo>
                <a:lnTo>
                  <a:pt x="9064" y="10130"/>
                </a:lnTo>
                <a:lnTo>
                  <a:pt x="8158" y="9914"/>
                </a:lnTo>
                <a:lnTo>
                  <a:pt x="7791" y="9914"/>
                </a:lnTo>
                <a:lnTo>
                  <a:pt x="7444" y="9914"/>
                </a:lnTo>
                <a:lnTo>
                  <a:pt x="6711" y="9698"/>
                </a:lnTo>
                <a:lnTo>
                  <a:pt x="5979" y="9482"/>
                </a:lnTo>
                <a:lnTo>
                  <a:pt x="5072" y="9029"/>
                </a:lnTo>
                <a:lnTo>
                  <a:pt x="4706" y="8813"/>
                </a:lnTo>
                <a:lnTo>
                  <a:pt x="3992" y="8381"/>
                </a:lnTo>
                <a:lnTo>
                  <a:pt x="2526" y="7495"/>
                </a:lnTo>
                <a:lnTo>
                  <a:pt x="1620" y="6826"/>
                </a:lnTo>
                <a:lnTo>
                  <a:pt x="1273" y="6610"/>
                </a:lnTo>
                <a:lnTo>
                  <a:pt x="714" y="6178"/>
                </a:lnTo>
                <a:lnTo>
                  <a:pt x="347" y="5508"/>
                </a:lnTo>
                <a:lnTo>
                  <a:pt x="0" y="4622"/>
                </a:lnTo>
                <a:lnTo>
                  <a:pt x="0" y="4190"/>
                </a:lnTo>
                <a:lnTo>
                  <a:pt x="0" y="3974"/>
                </a:lnTo>
                <a:lnTo>
                  <a:pt x="0" y="3089"/>
                </a:lnTo>
                <a:lnTo>
                  <a:pt x="0" y="2419"/>
                </a:lnTo>
                <a:lnTo>
                  <a:pt x="174" y="1750"/>
                </a:lnTo>
                <a:lnTo>
                  <a:pt x="347" y="1318"/>
                </a:lnTo>
              </a:path>
            </a:pathLst>
          </a:custGeom>
          <a:solidFill>
            <a:srgbClr val="D75A62"/>
          </a:solidFill>
          <a:ln w="12700"/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grpSp>
        <p:nvGrpSpPr>
          <p:cNvPr id="5" name="Group"/>
          <p:cNvGrpSpPr/>
          <p:nvPr/>
        </p:nvGrpSpPr>
        <p:grpSpPr>
          <a:xfrm>
            <a:off x="1309557" y="894524"/>
            <a:ext cx="6798101" cy="3792558"/>
            <a:chOff x="0" y="0"/>
            <a:chExt cx="6798099" cy="3792557"/>
          </a:xfrm>
        </p:grpSpPr>
        <p:sp>
          <p:nvSpPr>
            <p:cNvPr id="6" name="Circle"/>
            <p:cNvSpPr/>
            <p:nvPr/>
          </p:nvSpPr>
          <p:spPr>
            <a:xfrm>
              <a:off x="1822450" y="501650"/>
              <a:ext cx="104775" cy="9842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" name="Oval"/>
            <p:cNvSpPr/>
            <p:nvPr/>
          </p:nvSpPr>
          <p:spPr>
            <a:xfrm>
              <a:off x="5646737" y="1020762"/>
              <a:ext cx="165101" cy="19526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" name="Oval"/>
            <p:cNvSpPr/>
            <p:nvPr/>
          </p:nvSpPr>
          <p:spPr>
            <a:xfrm>
              <a:off x="5348287" y="2155825"/>
              <a:ext cx="179388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" name="Oval"/>
            <p:cNvSpPr/>
            <p:nvPr/>
          </p:nvSpPr>
          <p:spPr>
            <a:xfrm>
              <a:off x="5392737" y="1522412"/>
              <a:ext cx="104776" cy="114301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" name="Oval"/>
            <p:cNvSpPr/>
            <p:nvPr/>
          </p:nvSpPr>
          <p:spPr>
            <a:xfrm>
              <a:off x="6350000" y="2155825"/>
              <a:ext cx="163513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1" name="Oval"/>
            <p:cNvSpPr/>
            <p:nvPr/>
          </p:nvSpPr>
          <p:spPr>
            <a:xfrm>
              <a:off x="5856287" y="2155825"/>
              <a:ext cx="165101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2" name="Circle"/>
            <p:cNvSpPr/>
            <p:nvPr/>
          </p:nvSpPr>
          <p:spPr>
            <a:xfrm>
              <a:off x="6154737" y="1522412"/>
              <a:ext cx="104776" cy="98426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3" name="Line"/>
            <p:cNvSpPr/>
            <p:nvPr/>
          </p:nvSpPr>
          <p:spPr>
            <a:xfrm flipH="1">
              <a:off x="5438775" y="1198562"/>
              <a:ext cx="238706" cy="3409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Line"/>
            <p:cNvSpPr/>
            <p:nvPr/>
          </p:nvSpPr>
          <p:spPr>
            <a:xfrm>
              <a:off x="5781675" y="1166812"/>
              <a:ext cx="405752" cy="35271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Line"/>
            <p:cNvSpPr/>
            <p:nvPr/>
          </p:nvSpPr>
          <p:spPr>
            <a:xfrm>
              <a:off x="5438775" y="1620837"/>
              <a:ext cx="1" cy="51752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Line"/>
            <p:cNvSpPr/>
            <p:nvPr/>
          </p:nvSpPr>
          <p:spPr>
            <a:xfrm>
              <a:off x="6230937" y="1604962"/>
              <a:ext cx="178874" cy="5505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Line"/>
            <p:cNvSpPr/>
            <p:nvPr/>
          </p:nvSpPr>
          <p:spPr>
            <a:xfrm flipH="1">
              <a:off x="5946775" y="1620837"/>
              <a:ext cx="222743" cy="5513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Oval"/>
            <p:cNvSpPr/>
            <p:nvPr/>
          </p:nvSpPr>
          <p:spPr>
            <a:xfrm>
              <a:off x="776287" y="1020762"/>
              <a:ext cx="165101" cy="19526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" name="Oval"/>
            <p:cNvSpPr/>
            <p:nvPr/>
          </p:nvSpPr>
          <p:spPr>
            <a:xfrm>
              <a:off x="538162" y="2155825"/>
              <a:ext cx="163513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0" name="Oval"/>
            <p:cNvSpPr/>
            <p:nvPr/>
          </p:nvSpPr>
          <p:spPr>
            <a:xfrm>
              <a:off x="44449" y="2155825"/>
              <a:ext cx="165101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1" name="Circle"/>
            <p:cNvSpPr/>
            <p:nvPr/>
          </p:nvSpPr>
          <p:spPr>
            <a:xfrm>
              <a:off x="342899" y="1522412"/>
              <a:ext cx="104776" cy="98426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2" name="Oval"/>
            <p:cNvSpPr/>
            <p:nvPr/>
          </p:nvSpPr>
          <p:spPr>
            <a:xfrm>
              <a:off x="985837" y="2155825"/>
              <a:ext cx="165101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3" name="Circle"/>
            <p:cNvSpPr/>
            <p:nvPr/>
          </p:nvSpPr>
          <p:spPr>
            <a:xfrm>
              <a:off x="1284287" y="1522412"/>
              <a:ext cx="104776" cy="98426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4" name="Line"/>
            <p:cNvSpPr/>
            <p:nvPr/>
          </p:nvSpPr>
          <p:spPr>
            <a:xfrm flipH="1">
              <a:off x="403225" y="1182687"/>
              <a:ext cx="371530" cy="3587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Line"/>
            <p:cNvSpPr/>
            <p:nvPr/>
          </p:nvSpPr>
          <p:spPr>
            <a:xfrm>
              <a:off x="911225" y="1182687"/>
              <a:ext cx="403905" cy="3389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Line"/>
            <p:cNvSpPr/>
            <p:nvPr/>
          </p:nvSpPr>
          <p:spPr>
            <a:xfrm flipH="1">
              <a:off x="134937" y="1604962"/>
              <a:ext cx="222743" cy="5513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Line"/>
            <p:cNvSpPr/>
            <p:nvPr/>
          </p:nvSpPr>
          <p:spPr>
            <a:xfrm>
              <a:off x="403224" y="1604962"/>
              <a:ext cx="190106" cy="5521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Line"/>
            <p:cNvSpPr/>
            <p:nvPr/>
          </p:nvSpPr>
          <p:spPr>
            <a:xfrm flipH="1">
              <a:off x="1074737" y="1620837"/>
              <a:ext cx="222968" cy="5518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Oval"/>
            <p:cNvSpPr/>
            <p:nvPr/>
          </p:nvSpPr>
          <p:spPr>
            <a:xfrm>
              <a:off x="2255837" y="1020762"/>
              <a:ext cx="165101" cy="19526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0" name="Oval"/>
            <p:cNvSpPr/>
            <p:nvPr/>
          </p:nvSpPr>
          <p:spPr>
            <a:xfrm>
              <a:off x="1971675" y="2155825"/>
              <a:ext cx="179388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1" name="Oval"/>
            <p:cNvSpPr/>
            <p:nvPr/>
          </p:nvSpPr>
          <p:spPr>
            <a:xfrm>
              <a:off x="1524000" y="2155825"/>
              <a:ext cx="163513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2" name="Oval"/>
            <p:cNvSpPr/>
            <p:nvPr/>
          </p:nvSpPr>
          <p:spPr>
            <a:xfrm>
              <a:off x="2016125" y="1522412"/>
              <a:ext cx="90488" cy="114301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3" name="Oval"/>
            <p:cNvSpPr/>
            <p:nvPr/>
          </p:nvSpPr>
          <p:spPr>
            <a:xfrm>
              <a:off x="2957512" y="2155825"/>
              <a:ext cx="165101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4" name="Oval"/>
            <p:cNvSpPr/>
            <p:nvPr/>
          </p:nvSpPr>
          <p:spPr>
            <a:xfrm>
              <a:off x="2465387" y="2155825"/>
              <a:ext cx="163513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5" name="Circle"/>
            <p:cNvSpPr/>
            <p:nvPr/>
          </p:nvSpPr>
          <p:spPr>
            <a:xfrm>
              <a:off x="2763837" y="1522412"/>
              <a:ext cx="104776" cy="98426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6" name="Line"/>
            <p:cNvSpPr/>
            <p:nvPr/>
          </p:nvSpPr>
          <p:spPr>
            <a:xfrm flipH="1">
              <a:off x="2076450" y="1182687"/>
              <a:ext cx="190754" cy="3587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Line"/>
            <p:cNvSpPr/>
            <p:nvPr/>
          </p:nvSpPr>
          <p:spPr>
            <a:xfrm>
              <a:off x="2390775" y="1182687"/>
              <a:ext cx="403905" cy="3389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Line"/>
            <p:cNvSpPr/>
            <p:nvPr/>
          </p:nvSpPr>
          <p:spPr>
            <a:xfrm>
              <a:off x="2046287" y="1620837"/>
              <a:ext cx="1" cy="53499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Line"/>
            <p:cNvSpPr/>
            <p:nvPr/>
          </p:nvSpPr>
          <p:spPr>
            <a:xfrm>
              <a:off x="2838450" y="1604962"/>
              <a:ext cx="179025" cy="55098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Line"/>
            <p:cNvSpPr/>
            <p:nvPr/>
          </p:nvSpPr>
          <p:spPr>
            <a:xfrm flipH="1">
              <a:off x="2554287" y="1620837"/>
              <a:ext cx="222743" cy="5513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Oval"/>
            <p:cNvSpPr/>
            <p:nvPr/>
          </p:nvSpPr>
          <p:spPr>
            <a:xfrm>
              <a:off x="4138612" y="1020762"/>
              <a:ext cx="163513" cy="19526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grpSp>
          <p:nvGrpSpPr>
            <p:cNvPr id="42" name="Group"/>
            <p:cNvGrpSpPr/>
            <p:nvPr/>
          </p:nvGrpSpPr>
          <p:grpSpPr>
            <a:xfrm>
              <a:off x="3406775" y="1522412"/>
              <a:ext cx="657225" cy="827088"/>
              <a:chOff x="0" y="0"/>
              <a:chExt cx="657225" cy="827087"/>
            </a:xfrm>
          </p:grpSpPr>
          <p:sp>
            <p:nvSpPr>
              <p:cNvPr id="168" name="Oval"/>
              <p:cNvSpPr/>
              <p:nvPr/>
            </p:nvSpPr>
            <p:spPr>
              <a:xfrm>
                <a:off x="492125" y="633412"/>
                <a:ext cx="165100" cy="19367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9" name="Oval"/>
              <p:cNvSpPr/>
              <p:nvPr/>
            </p:nvSpPr>
            <p:spPr>
              <a:xfrm>
                <a:off x="0" y="633412"/>
                <a:ext cx="163513" cy="19367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70" name="Circle"/>
              <p:cNvSpPr/>
              <p:nvPr/>
            </p:nvSpPr>
            <p:spPr>
              <a:xfrm>
                <a:off x="298450" y="0"/>
                <a:ext cx="104775" cy="98425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</p:grpSp>
        <p:grpSp>
          <p:nvGrpSpPr>
            <p:cNvPr id="43" name="Group"/>
            <p:cNvGrpSpPr/>
            <p:nvPr/>
          </p:nvGrpSpPr>
          <p:grpSpPr>
            <a:xfrm>
              <a:off x="4348162" y="1522412"/>
              <a:ext cx="657226" cy="827088"/>
              <a:chOff x="0" y="0"/>
              <a:chExt cx="657225" cy="827087"/>
            </a:xfrm>
          </p:grpSpPr>
          <p:sp>
            <p:nvSpPr>
              <p:cNvPr id="165" name="Oval"/>
              <p:cNvSpPr/>
              <p:nvPr/>
            </p:nvSpPr>
            <p:spPr>
              <a:xfrm>
                <a:off x="492125" y="633412"/>
                <a:ext cx="165100" cy="19367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6" name="Oval"/>
              <p:cNvSpPr/>
              <p:nvPr/>
            </p:nvSpPr>
            <p:spPr>
              <a:xfrm>
                <a:off x="0" y="633412"/>
                <a:ext cx="163513" cy="19367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7" name="Circle"/>
              <p:cNvSpPr/>
              <p:nvPr/>
            </p:nvSpPr>
            <p:spPr>
              <a:xfrm>
                <a:off x="298450" y="0"/>
                <a:ext cx="104775" cy="98425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</p:grpSp>
        <p:sp>
          <p:nvSpPr>
            <p:cNvPr id="44" name="Line"/>
            <p:cNvSpPr/>
            <p:nvPr/>
          </p:nvSpPr>
          <p:spPr>
            <a:xfrm flipH="1">
              <a:off x="3765550" y="1182687"/>
              <a:ext cx="371530" cy="3587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Line"/>
            <p:cNvSpPr/>
            <p:nvPr/>
          </p:nvSpPr>
          <p:spPr>
            <a:xfrm>
              <a:off x="4273550" y="1182687"/>
              <a:ext cx="403905" cy="3389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Line"/>
            <p:cNvSpPr/>
            <p:nvPr/>
          </p:nvSpPr>
          <p:spPr>
            <a:xfrm flipH="1">
              <a:off x="3495675" y="1604962"/>
              <a:ext cx="222743" cy="5513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Line"/>
            <p:cNvSpPr/>
            <p:nvPr/>
          </p:nvSpPr>
          <p:spPr>
            <a:xfrm>
              <a:off x="3765550" y="1604962"/>
              <a:ext cx="190106" cy="5521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Line"/>
            <p:cNvSpPr/>
            <p:nvPr/>
          </p:nvSpPr>
          <p:spPr>
            <a:xfrm>
              <a:off x="4721225" y="1604962"/>
              <a:ext cx="179025" cy="55098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Line"/>
            <p:cNvSpPr/>
            <p:nvPr/>
          </p:nvSpPr>
          <p:spPr>
            <a:xfrm flipH="1">
              <a:off x="4437062" y="1620837"/>
              <a:ext cx="222743" cy="5513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Oval"/>
            <p:cNvSpPr/>
            <p:nvPr/>
          </p:nvSpPr>
          <p:spPr>
            <a:xfrm>
              <a:off x="3197225" y="0"/>
              <a:ext cx="163513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51" name="Circle"/>
            <p:cNvSpPr/>
            <p:nvPr/>
          </p:nvSpPr>
          <p:spPr>
            <a:xfrm>
              <a:off x="4646612" y="501650"/>
              <a:ext cx="104776" cy="9842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52" name="Line"/>
            <p:cNvSpPr/>
            <p:nvPr/>
          </p:nvSpPr>
          <p:spPr>
            <a:xfrm flipH="1">
              <a:off x="1912937" y="130175"/>
              <a:ext cx="1283256" cy="3923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Line"/>
            <p:cNvSpPr/>
            <p:nvPr/>
          </p:nvSpPr>
          <p:spPr>
            <a:xfrm>
              <a:off x="3346450" y="130175"/>
              <a:ext cx="1317684" cy="37784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Line"/>
            <p:cNvSpPr/>
            <p:nvPr/>
          </p:nvSpPr>
          <p:spPr>
            <a:xfrm>
              <a:off x="1882775" y="582612"/>
              <a:ext cx="383621" cy="45718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Line"/>
            <p:cNvSpPr/>
            <p:nvPr/>
          </p:nvSpPr>
          <p:spPr>
            <a:xfrm flipH="1">
              <a:off x="911225" y="566737"/>
              <a:ext cx="911752" cy="4847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Line"/>
            <p:cNvSpPr/>
            <p:nvPr/>
          </p:nvSpPr>
          <p:spPr>
            <a:xfrm>
              <a:off x="4721225" y="566737"/>
              <a:ext cx="943874" cy="48092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Line"/>
            <p:cNvSpPr/>
            <p:nvPr/>
          </p:nvSpPr>
          <p:spPr>
            <a:xfrm flipH="1">
              <a:off x="4273550" y="582612"/>
              <a:ext cx="383238" cy="4732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Line"/>
            <p:cNvSpPr/>
            <p:nvPr/>
          </p:nvSpPr>
          <p:spPr>
            <a:xfrm>
              <a:off x="1344612" y="1604962"/>
              <a:ext cx="240196" cy="56586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Oval"/>
            <p:cNvSpPr/>
            <p:nvPr/>
          </p:nvSpPr>
          <p:spPr>
            <a:xfrm>
              <a:off x="193674" y="3192462"/>
              <a:ext cx="165101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0" name="Oval"/>
            <p:cNvSpPr/>
            <p:nvPr/>
          </p:nvSpPr>
          <p:spPr>
            <a:xfrm>
              <a:off x="582612" y="3192462"/>
              <a:ext cx="163513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1" name="Oval"/>
            <p:cNvSpPr/>
            <p:nvPr/>
          </p:nvSpPr>
          <p:spPr>
            <a:xfrm>
              <a:off x="971550" y="3192462"/>
              <a:ext cx="163513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2" name="Oval"/>
            <p:cNvSpPr/>
            <p:nvPr/>
          </p:nvSpPr>
          <p:spPr>
            <a:xfrm>
              <a:off x="1358900" y="3192462"/>
              <a:ext cx="165100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3" name="Oval"/>
            <p:cNvSpPr/>
            <p:nvPr/>
          </p:nvSpPr>
          <p:spPr>
            <a:xfrm>
              <a:off x="1747837" y="3192462"/>
              <a:ext cx="165101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4" name="Oval"/>
            <p:cNvSpPr/>
            <p:nvPr/>
          </p:nvSpPr>
          <p:spPr>
            <a:xfrm>
              <a:off x="2136775" y="3192462"/>
              <a:ext cx="163513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5" name="Oval"/>
            <p:cNvSpPr/>
            <p:nvPr/>
          </p:nvSpPr>
          <p:spPr>
            <a:xfrm>
              <a:off x="2570162" y="3176587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6" name="Oval"/>
            <p:cNvSpPr/>
            <p:nvPr/>
          </p:nvSpPr>
          <p:spPr>
            <a:xfrm>
              <a:off x="2957512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7" name="Oval"/>
            <p:cNvSpPr/>
            <p:nvPr/>
          </p:nvSpPr>
          <p:spPr>
            <a:xfrm>
              <a:off x="3316287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8" name="Oval"/>
            <p:cNvSpPr/>
            <p:nvPr/>
          </p:nvSpPr>
          <p:spPr>
            <a:xfrm>
              <a:off x="3735387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9" name="Oval"/>
            <p:cNvSpPr/>
            <p:nvPr/>
          </p:nvSpPr>
          <p:spPr>
            <a:xfrm>
              <a:off x="4122737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0" name="Oval"/>
            <p:cNvSpPr/>
            <p:nvPr/>
          </p:nvSpPr>
          <p:spPr>
            <a:xfrm>
              <a:off x="4511675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1" name="Oval"/>
            <p:cNvSpPr/>
            <p:nvPr/>
          </p:nvSpPr>
          <p:spPr>
            <a:xfrm>
              <a:off x="4900612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2" name="Oval"/>
            <p:cNvSpPr/>
            <p:nvPr/>
          </p:nvSpPr>
          <p:spPr>
            <a:xfrm>
              <a:off x="6096000" y="3192462"/>
              <a:ext cx="163513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3" name="Oval"/>
            <p:cNvSpPr/>
            <p:nvPr/>
          </p:nvSpPr>
          <p:spPr>
            <a:xfrm>
              <a:off x="6484937" y="3192462"/>
              <a:ext cx="163513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4" name="Oval"/>
            <p:cNvSpPr/>
            <p:nvPr/>
          </p:nvSpPr>
          <p:spPr>
            <a:xfrm>
              <a:off x="985837" y="2689225"/>
              <a:ext cx="104776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5" name="Oval"/>
            <p:cNvSpPr/>
            <p:nvPr/>
          </p:nvSpPr>
          <p:spPr>
            <a:xfrm>
              <a:off x="492125" y="2689225"/>
              <a:ext cx="90488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6" name="Line"/>
            <p:cNvSpPr/>
            <p:nvPr/>
          </p:nvSpPr>
          <p:spPr>
            <a:xfrm flipH="1">
              <a:off x="538162" y="2333625"/>
              <a:ext cx="72594" cy="3734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Line"/>
            <p:cNvSpPr/>
            <p:nvPr/>
          </p:nvSpPr>
          <p:spPr>
            <a:xfrm flipH="1">
              <a:off x="284162" y="2787650"/>
              <a:ext cx="234829" cy="4067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Line"/>
            <p:cNvSpPr/>
            <p:nvPr/>
          </p:nvSpPr>
          <p:spPr>
            <a:xfrm>
              <a:off x="552450" y="2787650"/>
              <a:ext cx="108226" cy="4039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Line"/>
            <p:cNvSpPr/>
            <p:nvPr/>
          </p:nvSpPr>
          <p:spPr>
            <a:xfrm flipH="1">
              <a:off x="1030287" y="2333625"/>
              <a:ext cx="31105" cy="3555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Line"/>
            <p:cNvSpPr/>
            <p:nvPr/>
          </p:nvSpPr>
          <p:spPr>
            <a:xfrm>
              <a:off x="1030287" y="2787650"/>
              <a:ext cx="1" cy="4048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Oval"/>
            <p:cNvSpPr/>
            <p:nvPr/>
          </p:nvSpPr>
          <p:spPr>
            <a:xfrm>
              <a:off x="1582737" y="2689225"/>
              <a:ext cx="90488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2" name="Line"/>
            <p:cNvSpPr/>
            <p:nvPr/>
          </p:nvSpPr>
          <p:spPr>
            <a:xfrm>
              <a:off x="1598612" y="2333625"/>
              <a:ext cx="12421" cy="3556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Line"/>
            <p:cNvSpPr/>
            <p:nvPr/>
          </p:nvSpPr>
          <p:spPr>
            <a:xfrm flipH="1">
              <a:off x="1449387" y="2770187"/>
              <a:ext cx="145812" cy="4234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Line"/>
            <p:cNvSpPr/>
            <p:nvPr/>
          </p:nvSpPr>
          <p:spPr>
            <a:xfrm>
              <a:off x="1643062" y="2770187"/>
              <a:ext cx="148072" cy="40682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Oval"/>
            <p:cNvSpPr/>
            <p:nvPr/>
          </p:nvSpPr>
          <p:spPr>
            <a:xfrm>
              <a:off x="2420937" y="2673350"/>
              <a:ext cx="103188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6" name="Line"/>
            <p:cNvSpPr/>
            <p:nvPr/>
          </p:nvSpPr>
          <p:spPr>
            <a:xfrm flipH="1">
              <a:off x="2465387" y="2333625"/>
              <a:ext cx="56383" cy="3559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Line"/>
            <p:cNvSpPr/>
            <p:nvPr/>
          </p:nvSpPr>
          <p:spPr>
            <a:xfrm flipH="1">
              <a:off x="2241550" y="2738437"/>
              <a:ext cx="211050" cy="452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Line"/>
            <p:cNvSpPr/>
            <p:nvPr/>
          </p:nvSpPr>
          <p:spPr>
            <a:xfrm>
              <a:off x="2479675" y="2754312"/>
              <a:ext cx="150694" cy="43764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Oval"/>
            <p:cNvSpPr/>
            <p:nvPr/>
          </p:nvSpPr>
          <p:spPr>
            <a:xfrm>
              <a:off x="2987675" y="2689225"/>
              <a:ext cx="104775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0" name="Line"/>
            <p:cNvSpPr/>
            <p:nvPr/>
          </p:nvSpPr>
          <p:spPr>
            <a:xfrm>
              <a:off x="3032125" y="2349500"/>
              <a:ext cx="0" cy="3238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Line"/>
            <p:cNvSpPr/>
            <p:nvPr/>
          </p:nvSpPr>
          <p:spPr>
            <a:xfrm>
              <a:off x="3032125" y="2787650"/>
              <a:ext cx="0" cy="4048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Circle"/>
            <p:cNvSpPr/>
            <p:nvPr/>
          </p:nvSpPr>
          <p:spPr>
            <a:xfrm>
              <a:off x="3436937" y="2689225"/>
              <a:ext cx="103188" cy="9842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3" name="Line"/>
            <p:cNvSpPr/>
            <p:nvPr/>
          </p:nvSpPr>
          <p:spPr>
            <a:xfrm>
              <a:off x="3481387" y="2333625"/>
              <a:ext cx="1" cy="3397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Line"/>
            <p:cNvSpPr/>
            <p:nvPr/>
          </p:nvSpPr>
          <p:spPr>
            <a:xfrm flipH="1">
              <a:off x="3406775" y="2770187"/>
              <a:ext cx="42734" cy="4065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Oval"/>
            <p:cNvSpPr/>
            <p:nvPr/>
          </p:nvSpPr>
          <p:spPr>
            <a:xfrm>
              <a:off x="4332287" y="2673350"/>
              <a:ext cx="104776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6" name="Line"/>
            <p:cNvSpPr/>
            <p:nvPr/>
          </p:nvSpPr>
          <p:spPr>
            <a:xfrm>
              <a:off x="3495675" y="2754312"/>
              <a:ext cx="284427" cy="43797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Line"/>
            <p:cNvSpPr/>
            <p:nvPr/>
          </p:nvSpPr>
          <p:spPr>
            <a:xfrm flipH="1">
              <a:off x="4376737" y="2333625"/>
              <a:ext cx="43699" cy="3558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Line"/>
            <p:cNvSpPr/>
            <p:nvPr/>
          </p:nvSpPr>
          <p:spPr>
            <a:xfrm flipH="1">
              <a:off x="4227512" y="2770187"/>
              <a:ext cx="136991" cy="4216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Line"/>
            <p:cNvSpPr/>
            <p:nvPr/>
          </p:nvSpPr>
          <p:spPr>
            <a:xfrm>
              <a:off x="4392612" y="2770187"/>
              <a:ext cx="196337" cy="42104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Oval"/>
            <p:cNvSpPr/>
            <p:nvPr/>
          </p:nvSpPr>
          <p:spPr>
            <a:xfrm>
              <a:off x="6394450" y="2673350"/>
              <a:ext cx="104775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1" name="Line"/>
            <p:cNvSpPr/>
            <p:nvPr/>
          </p:nvSpPr>
          <p:spPr>
            <a:xfrm>
              <a:off x="6438900" y="2333625"/>
              <a:ext cx="1" cy="3556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Line"/>
            <p:cNvSpPr/>
            <p:nvPr/>
          </p:nvSpPr>
          <p:spPr>
            <a:xfrm>
              <a:off x="6454775" y="2770187"/>
              <a:ext cx="89721" cy="42210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Line"/>
            <p:cNvSpPr/>
            <p:nvPr/>
          </p:nvSpPr>
          <p:spPr>
            <a:xfrm flipH="1">
              <a:off x="6215062" y="2754312"/>
              <a:ext cx="211332" cy="4532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Oval"/>
            <p:cNvSpPr/>
            <p:nvPr/>
          </p:nvSpPr>
          <p:spPr>
            <a:xfrm>
              <a:off x="4870450" y="2689225"/>
              <a:ext cx="104775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5" name="Line"/>
            <p:cNvSpPr/>
            <p:nvPr/>
          </p:nvSpPr>
          <p:spPr>
            <a:xfrm>
              <a:off x="4914900" y="2333624"/>
              <a:ext cx="1" cy="38894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Line"/>
            <p:cNvSpPr/>
            <p:nvPr/>
          </p:nvSpPr>
          <p:spPr>
            <a:xfrm>
              <a:off x="4914900" y="2770187"/>
              <a:ext cx="59367" cy="42241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Line"/>
            <p:cNvSpPr/>
            <p:nvPr/>
          </p:nvSpPr>
          <p:spPr>
            <a:xfrm>
              <a:off x="312737" y="3354387"/>
              <a:ext cx="44954" cy="1305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Line"/>
            <p:cNvSpPr/>
            <p:nvPr/>
          </p:nvSpPr>
          <p:spPr>
            <a:xfrm>
              <a:off x="657225" y="3370262"/>
              <a:ext cx="1691" cy="9683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Line"/>
            <p:cNvSpPr/>
            <p:nvPr/>
          </p:nvSpPr>
          <p:spPr>
            <a:xfrm flipH="1">
              <a:off x="119062" y="3338512"/>
              <a:ext cx="90187" cy="1288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Line"/>
            <p:cNvSpPr/>
            <p:nvPr/>
          </p:nvSpPr>
          <p:spPr>
            <a:xfrm flipH="1">
              <a:off x="58737" y="3500437"/>
              <a:ext cx="29874" cy="478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Line"/>
            <p:cNvSpPr/>
            <p:nvPr/>
          </p:nvSpPr>
          <p:spPr>
            <a:xfrm flipH="1">
              <a:off x="0" y="3597275"/>
              <a:ext cx="30588" cy="489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Line"/>
            <p:cNvSpPr/>
            <p:nvPr/>
          </p:nvSpPr>
          <p:spPr>
            <a:xfrm>
              <a:off x="358774" y="3516312"/>
              <a:ext cx="30319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Line"/>
            <p:cNvSpPr/>
            <p:nvPr/>
          </p:nvSpPr>
          <p:spPr>
            <a:xfrm>
              <a:off x="403224" y="3613150"/>
              <a:ext cx="13856" cy="651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Line"/>
            <p:cNvSpPr/>
            <p:nvPr/>
          </p:nvSpPr>
          <p:spPr>
            <a:xfrm>
              <a:off x="657225" y="3516312"/>
              <a:ext cx="1414" cy="809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Line"/>
            <p:cNvSpPr/>
            <p:nvPr/>
          </p:nvSpPr>
          <p:spPr>
            <a:xfrm>
              <a:off x="657225" y="3646487"/>
              <a:ext cx="14277" cy="8096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Line"/>
            <p:cNvSpPr/>
            <p:nvPr/>
          </p:nvSpPr>
          <p:spPr>
            <a:xfrm flipH="1">
              <a:off x="1314450" y="3354387"/>
              <a:ext cx="74457" cy="1461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Line"/>
            <p:cNvSpPr/>
            <p:nvPr/>
          </p:nvSpPr>
          <p:spPr>
            <a:xfrm>
              <a:off x="1479550" y="3354387"/>
              <a:ext cx="44635" cy="1459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Line"/>
            <p:cNvSpPr/>
            <p:nvPr/>
          </p:nvSpPr>
          <p:spPr>
            <a:xfrm>
              <a:off x="1554162" y="3548062"/>
              <a:ext cx="28441" cy="8259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Line"/>
            <p:cNvSpPr/>
            <p:nvPr/>
          </p:nvSpPr>
          <p:spPr>
            <a:xfrm>
              <a:off x="1598612" y="3694112"/>
              <a:ext cx="30588" cy="489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Line"/>
            <p:cNvSpPr/>
            <p:nvPr/>
          </p:nvSpPr>
          <p:spPr>
            <a:xfrm flipH="1">
              <a:off x="1254125" y="3532187"/>
              <a:ext cx="30318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Line"/>
            <p:cNvSpPr/>
            <p:nvPr/>
          </p:nvSpPr>
          <p:spPr>
            <a:xfrm flipH="1">
              <a:off x="1195387" y="3646487"/>
              <a:ext cx="45032" cy="9657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Line"/>
            <p:cNvSpPr/>
            <p:nvPr/>
          </p:nvSpPr>
          <p:spPr>
            <a:xfrm>
              <a:off x="1822450" y="3370262"/>
              <a:ext cx="14039" cy="11433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Line"/>
            <p:cNvSpPr/>
            <p:nvPr/>
          </p:nvSpPr>
          <p:spPr>
            <a:xfrm>
              <a:off x="1836737" y="3565525"/>
              <a:ext cx="1414" cy="8096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Line"/>
            <p:cNvSpPr/>
            <p:nvPr/>
          </p:nvSpPr>
          <p:spPr>
            <a:xfrm>
              <a:off x="1836737" y="3711575"/>
              <a:ext cx="1110" cy="6351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Line"/>
            <p:cNvSpPr/>
            <p:nvPr/>
          </p:nvSpPr>
          <p:spPr>
            <a:xfrm flipH="1">
              <a:off x="2554287" y="3354387"/>
              <a:ext cx="60636" cy="13003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Line"/>
            <p:cNvSpPr/>
            <p:nvPr/>
          </p:nvSpPr>
          <p:spPr>
            <a:xfrm flipH="1">
              <a:off x="2509837" y="3532187"/>
              <a:ext cx="29551" cy="811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Line"/>
            <p:cNvSpPr/>
            <p:nvPr/>
          </p:nvSpPr>
          <p:spPr>
            <a:xfrm flipH="1">
              <a:off x="2435225" y="3662362"/>
              <a:ext cx="44778" cy="807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Line"/>
            <p:cNvSpPr/>
            <p:nvPr/>
          </p:nvSpPr>
          <p:spPr>
            <a:xfrm>
              <a:off x="2689225" y="3354387"/>
              <a:ext cx="60018" cy="11287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Line"/>
            <p:cNvSpPr/>
            <p:nvPr/>
          </p:nvSpPr>
          <p:spPr>
            <a:xfrm>
              <a:off x="2778125" y="3516312"/>
              <a:ext cx="30318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Line"/>
            <p:cNvSpPr/>
            <p:nvPr/>
          </p:nvSpPr>
          <p:spPr>
            <a:xfrm>
              <a:off x="2838450" y="3646487"/>
              <a:ext cx="30318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Line"/>
            <p:cNvSpPr/>
            <p:nvPr/>
          </p:nvSpPr>
          <p:spPr>
            <a:xfrm>
              <a:off x="3390900" y="3370262"/>
              <a:ext cx="2272" cy="13016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Line"/>
            <p:cNvSpPr/>
            <p:nvPr/>
          </p:nvSpPr>
          <p:spPr>
            <a:xfrm>
              <a:off x="3390900" y="3548062"/>
              <a:ext cx="1137" cy="6509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Line"/>
            <p:cNvSpPr/>
            <p:nvPr/>
          </p:nvSpPr>
          <p:spPr>
            <a:xfrm>
              <a:off x="3390900" y="3678237"/>
              <a:ext cx="1691" cy="9683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Line"/>
            <p:cNvSpPr/>
            <p:nvPr/>
          </p:nvSpPr>
          <p:spPr>
            <a:xfrm flipH="1">
              <a:off x="3765550" y="3370262"/>
              <a:ext cx="27830" cy="970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Line"/>
            <p:cNvSpPr/>
            <p:nvPr/>
          </p:nvSpPr>
          <p:spPr>
            <a:xfrm flipH="1">
              <a:off x="3719512" y="3500437"/>
              <a:ext cx="29551" cy="811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Line"/>
            <p:cNvSpPr/>
            <p:nvPr/>
          </p:nvSpPr>
          <p:spPr>
            <a:xfrm flipH="1">
              <a:off x="3675062" y="3646487"/>
              <a:ext cx="30318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Line"/>
            <p:cNvSpPr/>
            <p:nvPr/>
          </p:nvSpPr>
          <p:spPr>
            <a:xfrm>
              <a:off x="3854450" y="3354387"/>
              <a:ext cx="60459" cy="967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Line"/>
            <p:cNvSpPr/>
            <p:nvPr/>
          </p:nvSpPr>
          <p:spPr>
            <a:xfrm>
              <a:off x="3944937" y="3500437"/>
              <a:ext cx="28914" cy="6493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Line"/>
            <p:cNvSpPr/>
            <p:nvPr/>
          </p:nvSpPr>
          <p:spPr>
            <a:xfrm>
              <a:off x="3989387" y="3630612"/>
              <a:ext cx="44460" cy="634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Line"/>
            <p:cNvSpPr/>
            <p:nvPr/>
          </p:nvSpPr>
          <p:spPr>
            <a:xfrm>
              <a:off x="4586287" y="3370262"/>
              <a:ext cx="1691" cy="9683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Line"/>
            <p:cNvSpPr/>
            <p:nvPr/>
          </p:nvSpPr>
          <p:spPr>
            <a:xfrm>
              <a:off x="4602162" y="3532187"/>
              <a:ext cx="1137" cy="6509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Line"/>
            <p:cNvSpPr/>
            <p:nvPr/>
          </p:nvSpPr>
          <p:spPr>
            <a:xfrm>
              <a:off x="4602162" y="3630612"/>
              <a:ext cx="1414" cy="809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Line"/>
            <p:cNvSpPr/>
            <p:nvPr/>
          </p:nvSpPr>
          <p:spPr>
            <a:xfrm>
              <a:off x="6604000" y="3354387"/>
              <a:ext cx="88149" cy="13068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Line"/>
            <p:cNvSpPr/>
            <p:nvPr/>
          </p:nvSpPr>
          <p:spPr>
            <a:xfrm>
              <a:off x="6708775" y="3516312"/>
              <a:ext cx="44374" cy="4928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Line"/>
            <p:cNvSpPr/>
            <p:nvPr/>
          </p:nvSpPr>
          <p:spPr>
            <a:xfrm>
              <a:off x="6767512" y="3597275"/>
              <a:ext cx="30588" cy="489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Line"/>
            <p:cNvSpPr/>
            <p:nvPr/>
          </p:nvSpPr>
          <p:spPr>
            <a:xfrm flipH="1">
              <a:off x="6469062" y="3354387"/>
              <a:ext cx="43460" cy="1621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Line"/>
            <p:cNvSpPr/>
            <p:nvPr/>
          </p:nvSpPr>
          <p:spPr>
            <a:xfrm flipH="1">
              <a:off x="6438900" y="3565525"/>
              <a:ext cx="29655" cy="969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Line"/>
            <p:cNvSpPr/>
            <p:nvPr/>
          </p:nvSpPr>
          <p:spPr>
            <a:xfrm flipH="1">
              <a:off x="6408737" y="3694112"/>
              <a:ext cx="30098" cy="9844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Line"/>
            <p:cNvSpPr/>
            <p:nvPr/>
          </p:nvSpPr>
          <p:spPr>
            <a:xfrm>
              <a:off x="6200775" y="3370262"/>
              <a:ext cx="29655" cy="969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Line"/>
            <p:cNvSpPr/>
            <p:nvPr/>
          </p:nvSpPr>
          <p:spPr>
            <a:xfrm>
              <a:off x="6245225" y="3500437"/>
              <a:ext cx="29655" cy="969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Line"/>
            <p:cNvSpPr/>
            <p:nvPr/>
          </p:nvSpPr>
          <p:spPr>
            <a:xfrm>
              <a:off x="6289675" y="3646487"/>
              <a:ext cx="29873" cy="478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Line"/>
            <p:cNvSpPr/>
            <p:nvPr/>
          </p:nvSpPr>
          <p:spPr>
            <a:xfrm flipH="1">
              <a:off x="6065837" y="3338512"/>
              <a:ext cx="44296" cy="12864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Line"/>
            <p:cNvSpPr/>
            <p:nvPr/>
          </p:nvSpPr>
          <p:spPr>
            <a:xfrm flipH="1">
              <a:off x="6035675" y="3516312"/>
              <a:ext cx="30318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Line"/>
            <p:cNvSpPr/>
            <p:nvPr/>
          </p:nvSpPr>
          <p:spPr>
            <a:xfrm flipH="1">
              <a:off x="6005512" y="3613150"/>
              <a:ext cx="29551" cy="811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T"/>
            <p:cNvSpPr txBox="1"/>
            <p:nvPr/>
          </p:nvSpPr>
          <p:spPr>
            <a:xfrm>
              <a:off x="2166937" y="3192462"/>
              <a:ext cx="127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6" name="T"/>
            <p:cNvSpPr txBox="1"/>
            <p:nvPr/>
          </p:nvSpPr>
          <p:spPr>
            <a:xfrm>
              <a:off x="3003550" y="3192462"/>
              <a:ext cx="12700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7" name="T"/>
            <p:cNvSpPr txBox="1"/>
            <p:nvPr/>
          </p:nvSpPr>
          <p:spPr>
            <a:xfrm>
              <a:off x="4168775" y="3208337"/>
              <a:ext cx="12700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8" name="T"/>
            <p:cNvSpPr txBox="1"/>
            <p:nvPr/>
          </p:nvSpPr>
          <p:spPr>
            <a:xfrm>
              <a:off x="4945062" y="3192462"/>
              <a:ext cx="127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9" name="T"/>
            <p:cNvSpPr txBox="1"/>
            <p:nvPr/>
          </p:nvSpPr>
          <p:spPr>
            <a:xfrm>
              <a:off x="1000125" y="3192462"/>
              <a:ext cx="12700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0" name="T"/>
            <p:cNvSpPr txBox="1"/>
            <p:nvPr/>
          </p:nvSpPr>
          <p:spPr>
            <a:xfrm>
              <a:off x="74612" y="21717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1" name="T"/>
            <p:cNvSpPr txBox="1"/>
            <p:nvPr/>
          </p:nvSpPr>
          <p:spPr>
            <a:xfrm>
              <a:off x="2016125" y="2154237"/>
              <a:ext cx="12700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2" name="T"/>
            <p:cNvSpPr txBox="1"/>
            <p:nvPr/>
          </p:nvSpPr>
          <p:spPr>
            <a:xfrm>
              <a:off x="3944937" y="21717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3" name="T"/>
            <p:cNvSpPr txBox="1"/>
            <p:nvPr/>
          </p:nvSpPr>
          <p:spPr>
            <a:xfrm>
              <a:off x="5392737" y="21717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4" name="T"/>
            <p:cNvSpPr txBox="1"/>
            <p:nvPr/>
          </p:nvSpPr>
          <p:spPr>
            <a:xfrm>
              <a:off x="5886450" y="2171700"/>
              <a:ext cx="127000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7118220" y="2994787"/>
            <a:ext cx="254000" cy="292100"/>
            <a:chOff x="0" y="0"/>
            <a:chExt cx="254000" cy="292100"/>
          </a:xfrm>
        </p:grpSpPr>
        <p:sp>
          <p:nvSpPr>
            <p:cNvPr id="172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3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6629270" y="3001137"/>
            <a:ext cx="254000" cy="292100"/>
            <a:chOff x="0" y="0"/>
            <a:chExt cx="254000" cy="292100"/>
          </a:xfrm>
        </p:grpSpPr>
        <p:sp>
          <p:nvSpPr>
            <p:cNvPr id="175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6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7" name="Group"/>
          <p:cNvGrpSpPr/>
          <p:nvPr/>
        </p:nvGrpSpPr>
        <p:grpSpPr>
          <a:xfrm>
            <a:off x="5162420" y="3013837"/>
            <a:ext cx="254000" cy="292100"/>
            <a:chOff x="0" y="0"/>
            <a:chExt cx="254000" cy="292100"/>
          </a:xfrm>
        </p:grpSpPr>
        <p:sp>
          <p:nvSpPr>
            <p:cNvPr id="178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9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3232020" y="3026537"/>
            <a:ext cx="254000" cy="292100"/>
            <a:chOff x="0" y="0"/>
            <a:chExt cx="254000" cy="292100"/>
          </a:xfrm>
        </p:grpSpPr>
        <p:sp>
          <p:nvSpPr>
            <p:cNvPr id="181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2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1301620" y="3013837"/>
            <a:ext cx="254000" cy="292100"/>
            <a:chOff x="0" y="0"/>
            <a:chExt cx="254000" cy="292100"/>
          </a:xfrm>
        </p:grpSpPr>
        <p:sp>
          <p:nvSpPr>
            <p:cNvPr id="184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5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2235070" y="4048887"/>
            <a:ext cx="254000" cy="292100"/>
            <a:chOff x="0" y="0"/>
            <a:chExt cx="254000" cy="292100"/>
          </a:xfrm>
        </p:grpSpPr>
        <p:sp>
          <p:nvSpPr>
            <p:cNvPr id="187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8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3416170" y="4055237"/>
            <a:ext cx="254000" cy="292100"/>
            <a:chOff x="0" y="0"/>
            <a:chExt cx="254000" cy="292100"/>
          </a:xfrm>
        </p:grpSpPr>
        <p:sp>
          <p:nvSpPr>
            <p:cNvPr id="190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1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4216270" y="4067937"/>
            <a:ext cx="254000" cy="292100"/>
            <a:chOff x="0" y="0"/>
            <a:chExt cx="254000" cy="292100"/>
          </a:xfrm>
        </p:grpSpPr>
        <p:sp>
          <p:nvSpPr>
            <p:cNvPr id="193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4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5" name="Group"/>
          <p:cNvGrpSpPr/>
          <p:nvPr/>
        </p:nvGrpSpPr>
        <p:grpSpPr>
          <a:xfrm>
            <a:off x="5410070" y="4067937"/>
            <a:ext cx="254000" cy="292100"/>
            <a:chOff x="0" y="0"/>
            <a:chExt cx="254000" cy="292100"/>
          </a:xfrm>
        </p:grpSpPr>
        <p:sp>
          <p:nvSpPr>
            <p:cNvPr id="196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7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6165720" y="4061587"/>
            <a:ext cx="254000" cy="292100"/>
            <a:chOff x="0" y="0"/>
            <a:chExt cx="254000" cy="292100"/>
          </a:xfrm>
        </p:grpSpPr>
        <p:sp>
          <p:nvSpPr>
            <p:cNvPr id="199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00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pic>
        <p:nvPicPr>
          <p:cNvPr id="201" name="temp.pdf" descr="tem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020" y="1966087"/>
            <a:ext cx="114300" cy="165100"/>
          </a:xfrm>
          <a:prstGeom prst="rect">
            <a:avLst/>
          </a:prstGeom>
          <a:ln w="12700"/>
        </p:spPr>
      </p:pic>
      <p:pic>
        <p:nvPicPr>
          <p:cNvPr id="204" name="temp.pdf" descr="tem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7420" y="1542753"/>
            <a:ext cx="555625" cy="423334"/>
          </a:xfrm>
          <a:prstGeom prst="rect">
            <a:avLst/>
          </a:prstGeom>
          <a:ln w="12700"/>
        </p:spPr>
      </p:pic>
      <p:pic>
        <p:nvPicPr>
          <p:cNvPr id="205" name="temp.pdf" descr="temp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33820" y="1733253"/>
            <a:ext cx="502709" cy="423334"/>
          </a:xfrm>
          <a:prstGeom prst="rect">
            <a:avLst/>
          </a:prstGeom>
          <a:ln w="12700"/>
        </p:spPr>
      </p:pic>
      <p:sp>
        <p:nvSpPr>
          <p:cNvPr id="207" name="St"/>
          <p:cNvSpPr txBox="1"/>
          <p:nvPr/>
        </p:nvSpPr>
        <p:spPr>
          <a:xfrm>
            <a:off x="4060400" y="545487"/>
            <a:ext cx="3637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39" marR="40639" defTabSz="914400">
              <a:defRPr sz="2400"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S</a:t>
            </a:r>
            <a:r>
              <a:rPr baseline="-5999" dirty="0"/>
              <a:t>t</a:t>
            </a:r>
          </a:p>
        </p:txBody>
      </p:sp>
      <p:sp>
        <p:nvSpPr>
          <p:cNvPr id="208" name="Rectangle 14"/>
          <p:cNvSpPr>
            <a:spLocks noChangeArrowheads="1"/>
          </p:cNvSpPr>
          <p:nvPr/>
        </p:nvSpPr>
        <p:spPr bwMode="auto">
          <a:xfrm rot="16200000">
            <a:off x="6376781" y="2407146"/>
            <a:ext cx="4967102" cy="5056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900" dirty="0"/>
              <a:t>Reinforcement Learning: An Introduction , Second edition, in progress  </a:t>
            </a:r>
            <a:br>
              <a:rPr lang="en-US" sz="900" dirty="0"/>
            </a:br>
            <a:r>
              <a:rPr lang="en-US" sz="900" dirty="0"/>
              <a:t>Richard S. Sutton and Andrew G. Barto, MIT Press, 2017</a:t>
            </a:r>
          </a:p>
          <a:p>
            <a:r>
              <a:rPr lang="en-IE" sz="900" dirty="0">
                <a:hlinkClick r:id="rId5"/>
              </a:rPr>
              <a:t>www.incompleteideas.net/book/the-book-2nd.html</a:t>
            </a:r>
            <a:r>
              <a:rPr lang="en-I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9887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Temporal Difference Methods</a:t>
            </a:r>
          </a:p>
        </p:txBody>
      </p:sp>
      <p:sp>
        <p:nvSpPr>
          <p:cNvPr id="4" name="Line"/>
          <p:cNvSpPr/>
          <p:nvPr/>
        </p:nvSpPr>
        <p:spPr>
          <a:xfrm>
            <a:off x="4387720" y="732599"/>
            <a:ext cx="1778000" cy="158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6" y="216"/>
                </a:moveTo>
                <a:lnTo>
                  <a:pt x="1273" y="216"/>
                </a:lnTo>
                <a:lnTo>
                  <a:pt x="2353" y="0"/>
                </a:lnTo>
                <a:lnTo>
                  <a:pt x="2893" y="0"/>
                </a:lnTo>
                <a:lnTo>
                  <a:pt x="3626" y="0"/>
                </a:lnTo>
                <a:lnTo>
                  <a:pt x="4359" y="0"/>
                </a:lnTo>
                <a:lnTo>
                  <a:pt x="5072" y="0"/>
                </a:lnTo>
                <a:lnTo>
                  <a:pt x="5439" y="0"/>
                </a:lnTo>
                <a:lnTo>
                  <a:pt x="5979" y="216"/>
                </a:lnTo>
                <a:lnTo>
                  <a:pt x="6171" y="216"/>
                </a:lnTo>
                <a:lnTo>
                  <a:pt x="6345" y="216"/>
                </a:lnTo>
                <a:lnTo>
                  <a:pt x="6711" y="432"/>
                </a:lnTo>
                <a:lnTo>
                  <a:pt x="7251" y="648"/>
                </a:lnTo>
                <a:lnTo>
                  <a:pt x="8158" y="1102"/>
                </a:lnTo>
                <a:lnTo>
                  <a:pt x="8524" y="1318"/>
                </a:lnTo>
                <a:lnTo>
                  <a:pt x="9431" y="1750"/>
                </a:lnTo>
                <a:lnTo>
                  <a:pt x="10337" y="2203"/>
                </a:lnTo>
                <a:lnTo>
                  <a:pt x="11244" y="2635"/>
                </a:lnTo>
                <a:lnTo>
                  <a:pt x="11610" y="2873"/>
                </a:lnTo>
                <a:lnTo>
                  <a:pt x="11976" y="3089"/>
                </a:lnTo>
                <a:lnTo>
                  <a:pt x="12883" y="3521"/>
                </a:lnTo>
                <a:lnTo>
                  <a:pt x="13789" y="3974"/>
                </a:lnTo>
                <a:lnTo>
                  <a:pt x="14869" y="4406"/>
                </a:lnTo>
                <a:lnTo>
                  <a:pt x="15429" y="4622"/>
                </a:lnTo>
                <a:lnTo>
                  <a:pt x="16335" y="5076"/>
                </a:lnTo>
                <a:lnTo>
                  <a:pt x="17049" y="5292"/>
                </a:lnTo>
                <a:lnTo>
                  <a:pt x="17608" y="5508"/>
                </a:lnTo>
                <a:lnTo>
                  <a:pt x="17781" y="5508"/>
                </a:lnTo>
                <a:lnTo>
                  <a:pt x="18514" y="5724"/>
                </a:lnTo>
                <a:lnTo>
                  <a:pt x="19421" y="6178"/>
                </a:lnTo>
                <a:lnTo>
                  <a:pt x="20134" y="6610"/>
                </a:lnTo>
                <a:lnTo>
                  <a:pt x="20867" y="7279"/>
                </a:lnTo>
                <a:lnTo>
                  <a:pt x="21234" y="7711"/>
                </a:lnTo>
                <a:lnTo>
                  <a:pt x="21407" y="7927"/>
                </a:lnTo>
                <a:lnTo>
                  <a:pt x="21600" y="8597"/>
                </a:lnTo>
                <a:lnTo>
                  <a:pt x="21600" y="8813"/>
                </a:lnTo>
                <a:lnTo>
                  <a:pt x="21600" y="9698"/>
                </a:lnTo>
                <a:lnTo>
                  <a:pt x="21600" y="9914"/>
                </a:lnTo>
                <a:lnTo>
                  <a:pt x="21407" y="10584"/>
                </a:lnTo>
                <a:lnTo>
                  <a:pt x="21041" y="11470"/>
                </a:lnTo>
                <a:lnTo>
                  <a:pt x="20694" y="12334"/>
                </a:lnTo>
                <a:lnTo>
                  <a:pt x="20501" y="12571"/>
                </a:lnTo>
                <a:lnTo>
                  <a:pt x="19787" y="14105"/>
                </a:lnTo>
                <a:lnTo>
                  <a:pt x="17955" y="16978"/>
                </a:lnTo>
                <a:lnTo>
                  <a:pt x="17049" y="18295"/>
                </a:lnTo>
                <a:lnTo>
                  <a:pt x="16875" y="18511"/>
                </a:lnTo>
                <a:lnTo>
                  <a:pt x="16335" y="19397"/>
                </a:lnTo>
                <a:lnTo>
                  <a:pt x="15776" y="19850"/>
                </a:lnTo>
                <a:lnTo>
                  <a:pt x="15429" y="20282"/>
                </a:lnTo>
                <a:lnTo>
                  <a:pt x="15236" y="20498"/>
                </a:lnTo>
                <a:lnTo>
                  <a:pt x="14522" y="20952"/>
                </a:lnTo>
                <a:lnTo>
                  <a:pt x="14156" y="21168"/>
                </a:lnTo>
                <a:lnTo>
                  <a:pt x="13789" y="21384"/>
                </a:lnTo>
                <a:lnTo>
                  <a:pt x="13616" y="21384"/>
                </a:lnTo>
                <a:lnTo>
                  <a:pt x="13056" y="21600"/>
                </a:lnTo>
                <a:lnTo>
                  <a:pt x="12343" y="21600"/>
                </a:lnTo>
                <a:lnTo>
                  <a:pt x="11784" y="21384"/>
                </a:lnTo>
                <a:lnTo>
                  <a:pt x="11244" y="21168"/>
                </a:lnTo>
                <a:lnTo>
                  <a:pt x="11070" y="20952"/>
                </a:lnTo>
                <a:lnTo>
                  <a:pt x="10704" y="20714"/>
                </a:lnTo>
                <a:lnTo>
                  <a:pt x="10530" y="20282"/>
                </a:lnTo>
                <a:lnTo>
                  <a:pt x="10337" y="19613"/>
                </a:lnTo>
                <a:lnTo>
                  <a:pt x="10164" y="18511"/>
                </a:lnTo>
                <a:lnTo>
                  <a:pt x="10164" y="17863"/>
                </a:lnTo>
                <a:lnTo>
                  <a:pt x="10164" y="17626"/>
                </a:lnTo>
                <a:lnTo>
                  <a:pt x="10164" y="17194"/>
                </a:lnTo>
                <a:lnTo>
                  <a:pt x="10337" y="16524"/>
                </a:lnTo>
                <a:lnTo>
                  <a:pt x="10530" y="16092"/>
                </a:lnTo>
                <a:lnTo>
                  <a:pt x="10877" y="15422"/>
                </a:lnTo>
                <a:lnTo>
                  <a:pt x="11244" y="14990"/>
                </a:lnTo>
                <a:lnTo>
                  <a:pt x="11784" y="14105"/>
                </a:lnTo>
                <a:lnTo>
                  <a:pt x="12343" y="13673"/>
                </a:lnTo>
                <a:lnTo>
                  <a:pt x="12516" y="13457"/>
                </a:lnTo>
                <a:lnTo>
                  <a:pt x="12690" y="13219"/>
                </a:lnTo>
                <a:lnTo>
                  <a:pt x="13249" y="12571"/>
                </a:lnTo>
                <a:lnTo>
                  <a:pt x="13423" y="12334"/>
                </a:lnTo>
                <a:lnTo>
                  <a:pt x="13616" y="11686"/>
                </a:lnTo>
                <a:lnTo>
                  <a:pt x="13616" y="11470"/>
                </a:lnTo>
                <a:lnTo>
                  <a:pt x="13249" y="11016"/>
                </a:lnTo>
                <a:lnTo>
                  <a:pt x="12883" y="10800"/>
                </a:lnTo>
                <a:lnTo>
                  <a:pt x="12343" y="10584"/>
                </a:lnTo>
                <a:lnTo>
                  <a:pt x="11976" y="10584"/>
                </a:lnTo>
                <a:lnTo>
                  <a:pt x="11436" y="10584"/>
                </a:lnTo>
                <a:lnTo>
                  <a:pt x="10164" y="10368"/>
                </a:lnTo>
                <a:lnTo>
                  <a:pt x="9064" y="10130"/>
                </a:lnTo>
                <a:lnTo>
                  <a:pt x="8158" y="9914"/>
                </a:lnTo>
                <a:lnTo>
                  <a:pt x="7791" y="9914"/>
                </a:lnTo>
                <a:lnTo>
                  <a:pt x="7444" y="9914"/>
                </a:lnTo>
                <a:lnTo>
                  <a:pt x="6711" y="9698"/>
                </a:lnTo>
                <a:lnTo>
                  <a:pt x="5979" y="9482"/>
                </a:lnTo>
                <a:lnTo>
                  <a:pt x="5072" y="9029"/>
                </a:lnTo>
                <a:lnTo>
                  <a:pt x="4706" y="8813"/>
                </a:lnTo>
                <a:lnTo>
                  <a:pt x="3992" y="8381"/>
                </a:lnTo>
                <a:lnTo>
                  <a:pt x="2526" y="7495"/>
                </a:lnTo>
                <a:lnTo>
                  <a:pt x="1620" y="6826"/>
                </a:lnTo>
                <a:lnTo>
                  <a:pt x="1273" y="6610"/>
                </a:lnTo>
                <a:lnTo>
                  <a:pt x="714" y="6178"/>
                </a:lnTo>
                <a:lnTo>
                  <a:pt x="347" y="5508"/>
                </a:lnTo>
                <a:lnTo>
                  <a:pt x="0" y="4622"/>
                </a:lnTo>
                <a:lnTo>
                  <a:pt x="0" y="4190"/>
                </a:lnTo>
                <a:lnTo>
                  <a:pt x="0" y="3974"/>
                </a:lnTo>
                <a:lnTo>
                  <a:pt x="0" y="3089"/>
                </a:lnTo>
                <a:lnTo>
                  <a:pt x="0" y="2419"/>
                </a:lnTo>
                <a:lnTo>
                  <a:pt x="174" y="1750"/>
                </a:lnTo>
                <a:lnTo>
                  <a:pt x="347" y="1318"/>
                </a:lnTo>
              </a:path>
            </a:pathLst>
          </a:custGeom>
          <a:solidFill>
            <a:srgbClr val="D75A62"/>
          </a:solidFill>
          <a:ln w="12700"/>
        </p:spPr>
        <p:txBody>
          <a:bodyPr lIns="50800" tIns="50800" rIns="50800" bIns="50800"/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grpSp>
        <p:nvGrpSpPr>
          <p:cNvPr id="5" name="Group"/>
          <p:cNvGrpSpPr/>
          <p:nvPr/>
        </p:nvGrpSpPr>
        <p:grpSpPr>
          <a:xfrm>
            <a:off x="1309557" y="894524"/>
            <a:ext cx="6798101" cy="3792558"/>
            <a:chOff x="0" y="0"/>
            <a:chExt cx="6798099" cy="3792557"/>
          </a:xfrm>
        </p:grpSpPr>
        <p:sp>
          <p:nvSpPr>
            <p:cNvPr id="6" name="Circle"/>
            <p:cNvSpPr/>
            <p:nvPr/>
          </p:nvSpPr>
          <p:spPr>
            <a:xfrm>
              <a:off x="1822450" y="501650"/>
              <a:ext cx="104775" cy="9842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" name="Oval"/>
            <p:cNvSpPr/>
            <p:nvPr/>
          </p:nvSpPr>
          <p:spPr>
            <a:xfrm>
              <a:off x="5646737" y="1020762"/>
              <a:ext cx="165101" cy="19526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" name="Oval"/>
            <p:cNvSpPr/>
            <p:nvPr/>
          </p:nvSpPr>
          <p:spPr>
            <a:xfrm>
              <a:off x="5348287" y="2155825"/>
              <a:ext cx="179388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" name="Oval"/>
            <p:cNvSpPr/>
            <p:nvPr/>
          </p:nvSpPr>
          <p:spPr>
            <a:xfrm>
              <a:off x="5392737" y="1522412"/>
              <a:ext cx="104776" cy="114301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" name="Oval"/>
            <p:cNvSpPr/>
            <p:nvPr/>
          </p:nvSpPr>
          <p:spPr>
            <a:xfrm>
              <a:off x="6350000" y="2155825"/>
              <a:ext cx="163513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1" name="Oval"/>
            <p:cNvSpPr/>
            <p:nvPr/>
          </p:nvSpPr>
          <p:spPr>
            <a:xfrm>
              <a:off x="5856287" y="2155825"/>
              <a:ext cx="165101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2" name="Circle"/>
            <p:cNvSpPr/>
            <p:nvPr/>
          </p:nvSpPr>
          <p:spPr>
            <a:xfrm>
              <a:off x="6154737" y="1522412"/>
              <a:ext cx="104776" cy="98426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3" name="Line"/>
            <p:cNvSpPr/>
            <p:nvPr/>
          </p:nvSpPr>
          <p:spPr>
            <a:xfrm flipH="1">
              <a:off x="5438775" y="1198562"/>
              <a:ext cx="238706" cy="3409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Line"/>
            <p:cNvSpPr/>
            <p:nvPr/>
          </p:nvSpPr>
          <p:spPr>
            <a:xfrm>
              <a:off x="5781675" y="1166812"/>
              <a:ext cx="405752" cy="35271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Line"/>
            <p:cNvSpPr/>
            <p:nvPr/>
          </p:nvSpPr>
          <p:spPr>
            <a:xfrm>
              <a:off x="5438775" y="1620837"/>
              <a:ext cx="1" cy="51752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Line"/>
            <p:cNvSpPr/>
            <p:nvPr/>
          </p:nvSpPr>
          <p:spPr>
            <a:xfrm>
              <a:off x="6230937" y="1604962"/>
              <a:ext cx="178874" cy="5505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Line"/>
            <p:cNvSpPr/>
            <p:nvPr/>
          </p:nvSpPr>
          <p:spPr>
            <a:xfrm flipH="1">
              <a:off x="5946775" y="1620837"/>
              <a:ext cx="222743" cy="5513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Oval"/>
            <p:cNvSpPr/>
            <p:nvPr/>
          </p:nvSpPr>
          <p:spPr>
            <a:xfrm>
              <a:off x="776287" y="1020762"/>
              <a:ext cx="165101" cy="19526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" name="Oval"/>
            <p:cNvSpPr/>
            <p:nvPr/>
          </p:nvSpPr>
          <p:spPr>
            <a:xfrm>
              <a:off x="538162" y="2155825"/>
              <a:ext cx="163513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0" name="Oval"/>
            <p:cNvSpPr/>
            <p:nvPr/>
          </p:nvSpPr>
          <p:spPr>
            <a:xfrm>
              <a:off x="44449" y="2155825"/>
              <a:ext cx="165101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1" name="Circle"/>
            <p:cNvSpPr/>
            <p:nvPr/>
          </p:nvSpPr>
          <p:spPr>
            <a:xfrm>
              <a:off x="342899" y="1522412"/>
              <a:ext cx="104776" cy="98426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2" name="Oval"/>
            <p:cNvSpPr/>
            <p:nvPr/>
          </p:nvSpPr>
          <p:spPr>
            <a:xfrm>
              <a:off x="985837" y="2155825"/>
              <a:ext cx="165101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3" name="Circle"/>
            <p:cNvSpPr/>
            <p:nvPr/>
          </p:nvSpPr>
          <p:spPr>
            <a:xfrm>
              <a:off x="1284287" y="1522412"/>
              <a:ext cx="104776" cy="98426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4" name="Line"/>
            <p:cNvSpPr/>
            <p:nvPr/>
          </p:nvSpPr>
          <p:spPr>
            <a:xfrm flipH="1">
              <a:off x="403225" y="1182687"/>
              <a:ext cx="371530" cy="3587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Line"/>
            <p:cNvSpPr/>
            <p:nvPr/>
          </p:nvSpPr>
          <p:spPr>
            <a:xfrm>
              <a:off x="911225" y="1182687"/>
              <a:ext cx="403905" cy="3389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Line"/>
            <p:cNvSpPr/>
            <p:nvPr/>
          </p:nvSpPr>
          <p:spPr>
            <a:xfrm flipH="1">
              <a:off x="134937" y="1604962"/>
              <a:ext cx="222743" cy="5513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Line"/>
            <p:cNvSpPr/>
            <p:nvPr/>
          </p:nvSpPr>
          <p:spPr>
            <a:xfrm>
              <a:off x="403224" y="1604962"/>
              <a:ext cx="190106" cy="5521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Line"/>
            <p:cNvSpPr/>
            <p:nvPr/>
          </p:nvSpPr>
          <p:spPr>
            <a:xfrm flipH="1">
              <a:off x="1074737" y="1620837"/>
              <a:ext cx="222968" cy="5518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Oval"/>
            <p:cNvSpPr/>
            <p:nvPr/>
          </p:nvSpPr>
          <p:spPr>
            <a:xfrm>
              <a:off x="2255837" y="1020762"/>
              <a:ext cx="165101" cy="19526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0" name="Oval"/>
            <p:cNvSpPr/>
            <p:nvPr/>
          </p:nvSpPr>
          <p:spPr>
            <a:xfrm>
              <a:off x="1971675" y="2155825"/>
              <a:ext cx="179388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1" name="Oval"/>
            <p:cNvSpPr/>
            <p:nvPr/>
          </p:nvSpPr>
          <p:spPr>
            <a:xfrm>
              <a:off x="1524000" y="2155825"/>
              <a:ext cx="163513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2" name="Oval"/>
            <p:cNvSpPr/>
            <p:nvPr/>
          </p:nvSpPr>
          <p:spPr>
            <a:xfrm>
              <a:off x="2016125" y="1522412"/>
              <a:ext cx="90488" cy="114301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3" name="Oval"/>
            <p:cNvSpPr/>
            <p:nvPr/>
          </p:nvSpPr>
          <p:spPr>
            <a:xfrm>
              <a:off x="2957512" y="2155825"/>
              <a:ext cx="165101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4" name="Oval"/>
            <p:cNvSpPr/>
            <p:nvPr/>
          </p:nvSpPr>
          <p:spPr>
            <a:xfrm>
              <a:off x="2465387" y="2155825"/>
              <a:ext cx="163513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5" name="Circle"/>
            <p:cNvSpPr/>
            <p:nvPr/>
          </p:nvSpPr>
          <p:spPr>
            <a:xfrm>
              <a:off x="2763837" y="1522412"/>
              <a:ext cx="104776" cy="98426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36" name="Line"/>
            <p:cNvSpPr/>
            <p:nvPr/>
          </p:nvSpPr>
          <p:spPr>
            <a:xfrm flipH="1">
              <a:off x="2076450" y="1182687"/>
              <a:ext cx="190754" cy="3587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Line"/>
            <p:cNvSpPr/>
            <p:nvPr/>
          </p:nvSpPr>
          <p:spPr>
            <a:xfrm>
              <a:off x="2390775" y="1182687"/>
              <a:ext cx="403905" cy="3389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Line"/>
            <p:cNvSpPr/>
            <p:nvPr/>
          </p:nvSpPr>
          <p:spPr>
            <a:xfrm>
              <a:off x="2046287" y="1620837"/>
              <a:ext cx="1" cy="53499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Line"/>
            <p:cNvSpPr/>
            <p:nvPr/>
          </p:nvSpPr>
          <p:spPr>
            <a:xfrm>
              <a:off x="2838450" y="1604962"/>
              <a:ext cx="179025" cy="55098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Line"/>
            <p:cNvSpPr/>
            <p:nvPr/>
          </p:nvSpPr>
          <p:spPr>
            <a:xfrm flipH="1">
              <a:off x="2554287" y="1620837"/>
              <a:ext cx="222743" cy="5513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Oval"/>
            <p:cNvSpPr/>
            <p:nvPr/>
          </p:nvSpPr>
          <p:spPr>
            <a:xfrm>
              <a:off x="4138612" y="1020762"/>
              <a:ext cx="163513" cy="19526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grpSp>
          <p:nvGrpSpPr>
            <p:cNvPr id="42" name="Group"/>
            <p:cNvGrpSpPr/>
            <p:nvPr/>
          </p:nvGrpSpPr>
          <p:grpSpPr>
            <a:xfrm>
              <a:off x="3406775" y="1522412"/>
              <a:ext cx="657225" cy="827088"/>
              <a:chOff x="0" y="0"/>
              <a:chExt cx="657225" cy="827087"/>
            </a:xfrm>
          </p:grpSpPr>
          <p:sp>
            <p:nvSpPr>
              <p:cNvPr id="168" name="Oval"/>
              <p:cNvSpPr/>
              <p:nvPr/>
            </p:nvSpPr>
            <p:spPr>
              <a:xfrm>
                <a:off x="492125" y="633412"/>
                <a:ext cx="165100" cy="19367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9" name="Oval"/>
              <p:cNvSpPr/>
              <p:nvPr/>
            </p:nvSpPr>
            <p:spPr>
              <a:xfrm>
                <a:off x="0" y="633412"/>
                <a:ext cx="163513" cy="19367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70" name="Circle"/>
              <p:cNvSpPr/>
              <p:nvPr/>
            </p:nvSpPr>
            <p:spPr>
              <a:xfrm>
                <a:off x="298450" y="0"/>
                <a:ext cx="104775" cy="98425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</p:grpSp>
        <p:grpSp>
          <p:nvGrpSpPr>
            <p:cNvPr id="43" name="Group"/>
            <p:cNvGrpSpPr/>
            <p:nvPr/>
          </p:nvGrpSpPr>
          <p:grpSpPr>
            <a:xfrm>
              <a:off x="4348162" y="1522412"/>
              <a:ext cx="657226" cy="827088"/>
              <a:chOff x="0" y="0"/>
              <a:chExt cx="657225" cy="827087"/>
            </a:xfrm>
          </p:grpSpPr>
          <p:sp>
            <p:nvSpPr>
              <p:cNvPr id="165" name="Oval"/>
              <p:cNvSpPr/>
              <p:nvPr/>
            </p:nvSpPr>
            <p:spPr>
              <a:xfrm>
                <a:off x="492125" y="633412"/>
                <a:ext cx="165100" cy="19367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6" name="Oval"/>
              <p:cNvSpPr/>
              <p:nvPr/>
            </p:nvSpPr>
            <p:spPr>
              <a:xfrm>
                <a:off x="0" y="633412"/>
                <a:ext cx="163513" cy="19367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  <p:sp>
            <p:nvSpPr>
              <p:cNvPr id="167" name="Circle"/>
              <p:cNvSpPr/>
              <p:nvPr/>
            </p:nvSpPr>
            <p:spPr>
              <a:xfrm>
                <a:off x="298450" y="0"/>
                <a:ext cx="104775" cy="98425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marL="40639"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/>
              </a:p>
            </p:txBody>
          </p:sp>
        </p:grpSp>
        <p:sp>
          <p:nvSpPr>
            <p:cNvPr id="44" name="Line"/>
            <p:cNvSpPr/>
            <p:nvPr/>
          </p:nvSpPr>
          <p:spPr>
            <a:xfrm flipH="1">
              <a:off x="3765550" y="1182687"/>
              <a:ext cx="371530" cy="3587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Line"/>
            <p:cNvSpPr/>
            <p:nvPr/>
          </p:nvSpPr>
          <p:spPr>
            <a:xfrm>
              <a:off x="4273550" y="1182687"/>
              <a:ext cx="403905" cy="3389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Line"/>
            <p:cNvSpPr/>
            <p:nvPr/>
          </p:nvSpPr>
          <p:spPr>
            <a:xfrm flipH="1">
              <a:off x="3495675" y="1604962"/>
              <a:ext cx="222743" cy="5513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Line"/>
            <p:cNvSpPr/>
            <p:nvPr/>
          </p:nvSpPr>
          <p:spPr>
            <a:xfrm>
              <a:off x="3765550" y="1604962"/>
              <a:ext cx="190106" cy="5521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Line"/>
            <p:cNvSpPr/>
            <p:nvPr/>
          </p:nvSpPr>
          <p:spPr>
            <a:xfrm>
              <a:off x="4721225" y="1604962"/>
              <a:ext cx="179025" cy="55098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Line"/>
            <p:cNvSpPr/>
            <p:nvPr/>
          </p:nvSpPr>
          <p:spPr>
            <a:xfrm flipH="1">
              <a:off x="4437062" y="1620837"/>
              <a:ext cx="222743" cy="5513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Oval"/>
            <p:cNvSpPr/>
            <p:nvPr/>
          </p:nvSpPr>
          <p:spPr>
            <a:xfrm>
              <a:off x="3197225" y="0"/>
              <a:ext cx="163513" cy="19367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51" name="Circle"/>
            <p:cNvSpPr/>
            <p:nvPr/>
          </p:nvSpPr>
          <p:spPr>
            <a:xfrm>
              <a:off x="4646612" y="501650"/>
              <a:ext cx="104776" cy="9842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52" name="Line"/>
            <p:cNvSpPr/>
            <p:nvPr/>
          </p:nvSpPr>
          <p:spPr>
            <a:xfrm flipH="1">
              <a:off x="1912937" y="130175"/>
              <a:ext cx="1283256" cy="3923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Line"/>
            <p:cNvSpPr/>
            <p:nvPr/>
          </p:nvSpPr>
          <p:spPr>
            <a:xfrm>
              <a:off x="3346450" y="130175"/>
              <a:ext cx="1317684" cy="37784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Line"/>
            <p:cNvSpPr/>
            <p:nvPr/>
          </p:nvSpPr>
          <p:spPr>
            <a:xfrm>
              <a:off x="1882775" y="582612"/>
              <a:ext cx="383621" cy="45718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Line"/>
            <p:cNvSpPr/>
            <p:nvPr/>
          </p:nvSpPr>
          <p:spPr>
            <a:xfrm flipH="1">
              <a:off x="911225" y="566737"/>
              <a:ext cx="911752" cy="4847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Line"/>
            <p:cNvSpPr/>
            <p:nvPr/>
          </p:nvSpPr>
          <p:spPr>
            <a:xfrm>
              <a:off x="4721225" y="566737"/>
              <a:ext cx="943874" cy="48092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Line"/>
            <p:cNvSpPr/>
            <p:nvPr/>
          </p:nvSpPr>
          <p:spPr>
            <a:xfrm flipH="1">
              <a:off x="4273550" y="582612"/>
              <a:ext cx="383238" cy="4732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Line"/>
            <p:cNvSpPr/>
            <p:nvPr/>
          </p:nvSpPr>
          <p:spPr>
            <a:xfrm>
              <a:off x="1344612" y="1604962"/>
              <a:ext cx="240196" cy="56586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Oval"/>
            <p:cNvSpPr/>
            <p:nvPr/>
          </p:nvSpPr>
          <p:spPr>
            <a:xfrm>
              <a:off x="193674" y="3192462"/>
              <a:ext cx="165101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0" name="Oval"/>
            <p:cNvSpPr/>
            <p:nvPr/>
          </p:nvSpPr>
          <p:spPr>
            <a:xfrm>
              <a:off x="582612" y="3192462"/>
              <a:ext cx="163513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1" name="Oval"/>
            <p:cNvSpPr/>
            <p:nvPr/>
          </p:nvSpPr>
          <p:spPr>
            <a:xfrm>
              <a:off x="971550" y="3192462"/>
              <a:ext cx="163513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2" name="Oval"/>
            <p:cNvSpPr/>
            <p:nvPr/>
          </p:nvSpPr>
          <p:spPr>
            <a:xfrm>
              <a:off x="1358900" y="3192462"/>
              <a:ext cx="165100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3" name="Oval"/>
            <p:cNvSpPr/>
            <p:nvPr/>
          </p:nvSpPr>
          <p:spPr>
            <a:xfrm>
              <a:off x="1747837" y="3192462"/>
              <a:ext cx="165101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4" name="Oval"/>
            <p:cNvSpPr/>
            <p:nvPr/>
          </p:nvSpPr>
          <p:spPr>
            <a:xfrm>
              <a:off x="2136775" y="3192462"/>
              <a:ext cx="163513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5" name="Oval"/>
            <p:cNvSpPr/>
            <p:nvPr/>
          </p:nvSpPr>
          <p:spPr>
            <a:xfrm>
              <a:off x="2570162" y="3176587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6" name="Oval"/>
            <p:cNvSpPr/>
            <p:nvPr/>
          </p:nvSpPr>
          <p:spPr>
            <a:xfrm>
              <a:off x="2957512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7" name="Oval"/>
            <p:cNvSpPr/>
            <p:nvPr/>
          </p:nvSpPr>
          <p:spPr>
            <a:xfrm>
              <a:off x="3316287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8" name="Oval"/>
            <p:cNvSpPr/>
            <p:nvPr/>
          </p:nvSpPr>
          <p:spPr>
            <a:xfrm>
              <a:off x="3735387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69" name="Oval"/>
            <p:cNvSpPr/>
            <p:nvPr/>
          </p:nvSpPr>
          <p:spPr>
            <a:xfrm>
              <a:off x="4122737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0" name="Oval"/>
            <p:cNvSpPr/>
            <p:nvPr/>
          </p:nvSpPr>
          <p:spPr>
            <a:xfrm>
              <a:off x="4511675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1" name="Oval"/>
            <p:cNvSpPr/>
            <p:nvPr/>
          </p:nvSpPr>
          <p:spPr>
            <a:xfrm>
              <a:off x="4900612" y="3192462"/>
              <a:ext cx="179388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2" name="Oval"/>
            <p:cNvSpPr/>
            <p:nvPr/>
          </p:nvSpPr>
          <p:spPr>
            <a:xfrm>
              <a:off x="6096000" y="3192462"/>
              <a:ext cx="163513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3" name="Oval"/>
            <p:cNvSpPr/>
            <p:nvPr/>
          </p:nvSpPr>
          <p:spPr>
            <a:xfrm>
              <a:off x="6484937" y="3192462"/>
              <a:ext cx="163513" cy="19367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4" name="Oval"/>
            <p:cNvSpPr/>
            <p:nvPr/>
          </p:nvSpPr>
          <p:spPr>
            <a:xfrm>
              <a:off x="985837" y="2689225"/>
              <a:ext cx="104776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5" name="Oval"/>
            <p:cNvSpPr/>
            <p:nvPr/>
          </p:nvSpPr>
          <p:spPr>
            <a:xfrm>
              <a:off x="492125" y="2689225"/>
              <a:ext cx="90488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76" name="Line"/>
            <p:cNvSpPr/>
            <p:nvPr/>
          </p:nvSpPr>
          <p:spPr>
            <a:xfrm flipH="1">
              <a:off x="538162" y="2333625"/>
              <a:ext cx="72594" cy="3734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Line"/>
            <p:cNvSpPr/>
            <p:nvPr/>
          </p:nvSpPr>
          <p:spPr>
            <a:xfrm flipH="1">
              <a:off x="284162" y="2787650"/>
              <a:ext cx="234829" cy="4067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Line"/>
            <p:cNvSpPr/>
            <p:nvPr/>
          </p:nvSpPr>
          <p:spPr>
            <a:xfrm>
              <a:off x="552450" y="2787650"/>
              <a:ext cx="108226" cy="4039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Line"/>
            <p:cNvSpPr/>
            <p:nvPr/>
          </p:nvSpPr>
          <p:spPr>
            <a:xfrm flipH="1">
              <a:off x="1030287" y="2333625"/>
              <a:ext cx="31105" cy="3555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Line"/>
            <p:cNvSpPr/>
            <p:nvPr/>
          </p:nvSpPr>
          <p:spPr>
            <a:xfrm>
              <a:off x="1030287" y="2787650"/>
              <a:ext cx="1" cy="4048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Oval"/>
            <p:cNvSpPr/>
            <p:nvPr/>
          </p:nvSpPr>
          <p:spPr>
            <a:xfrm>
              <a:off x="1582737" y="2689225"/>
              <a:ext cx="90488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2" name="Line"/>
            <p:cNvSpPr/>
            <p:nvPr/>
          </p:nvSpPr>
          <p:spPr>
            <a:xfrm>
              <a:off x="1598612" y="2333625"/>
              <a:ext cx="12421" cy="3556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Line"/>
            <p:cNvSpPr/>
            <p:nvPr/>
          </p:nvSpPr>
          <p:spPr>
            <a:xfrm flipH="1">
              <a:off x="1449387" y="2770187"/>
              <a:ext cx="145812" cy="4234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Line"/>
            <p:cNvSpPr/>
            <p:nvPr/>
          </p:nvSpPr>
          <p:spPr>
            <a:xfrm>
              <a:off x="1643062" y="2770187"/>
              <a:ext cx="148072" cy="40682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Oval"/>
            <p:cNvSpPr/>
            <p:nvPr/>
          </p:nvSpPr>
          <p:spPr>
            <a:xfrm>
              <a:off x="2420937" y="2673350"/>
              <a:ext cx="103188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86" name="Line"/>
            <p:cNvSpPr/>
            <p:nvPr/>
          </p:nvSpPr>
          <p:spPr>
            <a:xfrm flipH="1">
              <a:off x="2465387" y="2333625"/>
              <a:ext cx="56383" cy="3559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Line"/>
            <p:cNvSpPr/>
            <p:nvPr/>
          </p:nvSpPr>
          <p:spPr>
            <a:xfrm flipH="1">
              <a:off x="2241550" y="2738437"/>
              <a:ext cx="211050" cy="452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Line"/>
            <p:cNvSpPr/>
            <p:nvPr/>
          </p:nvSpPr>
          <p:spPr>
            <a:xfrm>
              <a:off x="2479675" y="2754312"/>
              <a:ext cx="150694" cy="43764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Oval"/>
            <p:cNvSpPr/>
            <p:nvPr/>
          </p:nvSpPr>
          <p:spPr>
            <a:xfrm>
              <a:off x="2987675" y="2689225"/>
              <a:ext cx="104775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0" name="Line"/>
            <p:cNvSpPr/>
            <p:nvPr/>
          </p:nvSpPr>
          <p:spPr>
            <a:xfrm>
              <a:off x="3032125" y="2349500"/>
              <a:ext cx="0" cy="3238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Line"/>
            <p:cNvSpPr/>
            <p:nvPr/>
          </p:nvSpPr>
          <p:spPr>
            <a:xfrm>
              <a:off x="3032125" y="2787650"/>
              <a:ext cx="0" cy="4048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Circle"/>
            <p:cNvSpPr/>
            <p:nvPr/>
          </p:nvSpPr>
          <p:spPr>
            <a:xfrm>
              <a:off x="3436937" y="2689225"/>
              <a:ext cx="103188" cy="9842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3" name="Line"/>
            <p:cNvSpPr/>
            <p:nvPr/>
          </p:nvSpPr>
          <p:spPr>
            <a:xfrm>
              <a:off x="3481387" y="2333625"/>
              <a:ext cx="1" cy="3397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Line"/>
            <p:cNvSpPr/>
            <p:nvPr/>
          </p:nvSpPr>
          <p:spPr>
            <a:xfrm flipH="1">
              <a:off x="3406775" y="2770187"/>
              <a:ext cx="42734" cy="4065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Oval"/>
            <p:cNvSpPr/>
            <p:nvPr/>
          </p:nvSpPr>
          <p:spPr>
            <a:xfrm>
              <a:off x="4332287" y="2673350"/>
              <a:ext cx="104776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96" name="Line"/>
            <p:cNvSpPr/>
            <p:nvPr/>
          </p:nvSpPr>
          <p:spPr>
            <a:xfrm>
              <a:off x="3495675" y="2754312"/>
              <a:ext cx="284427" cy="43797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Line"/>
            <p:cNvSpPr/>
            <p:nvPr/>
          </p:nvSpPr>
          <p:spPr>
            <a:xfrm flipH="1">
              <a:off x="4376737" y="2333625"/>
              <a:ext cx="43699" cy="3558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Line"/>
            <p:cNvSpPr/>
            <p:nvPr/>
          </p:nvSpPr>
          <p:spPr>
            <a:xfrm flipH="1">
              <a:off x="4227512" y="2770187"/>
              <a:ext cx="136991" cy="4216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Line"/>
            <p:cNvSpPr/>
            <p:nvPr/>
          </p:nvSpPr>
          <p:spPr>
            <a:xfrm>
              <a:off x="4392612" y="2770187"/>
              <a:ext cx="196337" cy="42104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Oval"/>
            <p:cNvSpPr/>
            <p:nvPr/>
          </p:nvSpPr>
          <p:spPr>
            <a:xfrm>
              <a:off x="6394450" y="2673350"/>
              <a:ext cx="104775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1" name="Line"/>
            <p:cNvSpPr/>
            <p:nvPr/>
          </p:nvSpPr>
          <p:spPr>
            <a:xfrm>
              <a:off x="6438900" y="2333625"/>
              <a:ext cx="1" cy="3556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Line"/>
            <p:cNvSpPr/>
            <p:nvPr/>
          </p:nvSpPr>
          <p:spPr>
            <a:xfrm>
              <a:off x="6454775" y="2770187"/>
              <a:ext cx="89721" cy="42210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Line"/>
            <p:cNvSpPr/>
            <p:nvPr/>
          </p:nvSpPr>
          <p:spPr>
            <a:xfrm flipH="1">
              <a:off x="6215062" y="2754312"/>
              <a:ext cx="211332" cy="4532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Oval"/>
            <p:cNvSpPr/>
            <p:nvPr/>
          </p:nvSpPr>
          <p:spPr>
            <a:xfrm>
              <a:off x="4870450" y="2689225"/>
              <a:ext cx="104775" cy="1143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05" name="Line"/>
            <p:cNvSpPr/>
            <p:nvPr/>
          </p:nvSpPr>
          <p:spPr>
            <a:xfrm>
              <a:off x="4914900" y="2333624"/>
              <a:ext cx="1" cy="38894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Line"/>
            <p:cNvSpPr/>
            <p:nvPr/>
          </p:nvSpPr>
          <p:spPr>
            <a:xfrm>
              <a:off x="4914900" y="2770187"/>
              <a:ext cx="59367" cy="42241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Line"/>
            <p:cNvSpPr/>
            <p:nvPr/>
          </p:nvSpPr>
          <p:spPr>
            <a:xfrm>
              <a:off x="312737" y="3354387"/>
              <a:ext cx="44954" cy="1305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Line"/>
            <p:cNvSpPr/>
            <p:nvPr/>
          </p:nvSpPr>
          <p:spPr>
            <a:xfrm>
              <a:off x="657225" y="3370262"/>
              <a:ext cx="1691" cy="9683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Line"/>
            <p:cNvSpPr/>
            <p:nvPr/>
          </p:nvSpPr>
          <p:spPr>
            <a:xfrm flipH="1">
              <a:off x="119062" y="3338512"/>
              <a:ext cx="90187" cy="1288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Line"/>
            <p:cNvSpPr/>
            <p:nvPr/>
          </p:nvSpPr>
          <p:spPr>
            <a:xfrm flipH="1">
              <a:off x="58737" y="3500437"/>
              <a:ext cx="29874" cy="478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Line"/>
            <p:cNvSpPr/>
            <p:nvPr/>
          </p:nvSpPr>
          <p:spPr>
            <a:xfrm flipH="1">
              <a:off x="0" y="3597275"/>
              <a:ext cx="30588" cy="489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Line"/>
            <p:cNvSpPr/>
            <p:nvPr/>
          </p:nvSpPr>
          <p:spPr>
            <a:xfrm>
              <a:off x="358774" y="3516312"/>
              <a:ext cx="30319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Line"/>
            <p:cNvSpPr/>
            <p:nvPr/>
          </p:nvSpPr>
          <p:spPr>
            <a:xfrm>
              <a:off x="403224" y="3613150"/>
              <a:ext cx="13856" cy="651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Line"/>
            <p:cNvSpPr/>
            <p:nvPr/>
          </p:nvSpPr>
          <p:spPr>
            <a:xfrm>
              <a:off x="657225" y="3516312"/>
              <a:ext cx="1414" cy="809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Line"/>
            <p:cNvSpPr/>
            <p:nvPr/>
          </p:nvSpPr>
          <p:spPr>
            <a:xfrm>
              <a:off x="657225" y="3646487"/>
              <a:ext cx="14277" cy="8096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Line"/>
            <p:cNvSpPr/>
            <p:nvPr/>
          </p:nvSpPr>
          <p:spPr>
            <a:xfrm flipH="1">
              <a:off x="1314450" y="3354387"/>
              <a:ext cx="74457" cy="1461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Line"/>
            <p:cNvSpPr/>
            <p:nvPr/>
          </p:nvSpPr>
          <p:spPr>
            <a:xfrm>
              <a:off x="1479550" y="3354387"/>
              <a:ext cx="44635" cy="1459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Line"/>
            <p:cNvSpPr/>
            <p:nvPr/>
          </p:nvSpPr>
          <p:spPr>
            <a:xfrm>
              <a:off x="1554162" y="3548062"/>
              <a:ext cx="28441" cy="8259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Line"/>
            <p:cNvSpPr/>
            <p:nvPr/>
          </p:nvSpPr>
          <p:spPr>
            <a:xfrm>
              <a:off x="1598612" y="3694112"/>
              <a:ext cx="30588" cy="489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Line"/>
            <p:cNvSpPr/>
            <p:nvPr/>
          </p:nvSpPr>
          <p:spPr>
            <a:xfrm flipH="1">
              <a:off x="1254125" y="3532187"/>
              <a:ext cx="30318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Line"/>
            <p:cNvSpPr/>
            <p:nvPr/>
          </p:nvSpPr>
          <p:spPr>
            <a:xfrm flipH="1">
              <a:off x="1195387" y="3646487"/>
              <a:ext cx="45032" cy="9657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Line"/>
            <p:cNvSpPr/>
            <p:nvPr/>
          </p:nvSpPr>
          <p:spPr>
            <a:xfrm>
              <a:off x="1822450" y="3370262"/>
              <a:ext cx="14039" cy="11433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Line"/>
            <p:cNvSpPr/>
            <p:nvPr/>
          </p:nvSpPr>
          <p:spPr>
            <a:xfrm>
              <a:off x="1836737" y="3565525"/>
              <a:ext cx="1414" cy="8096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Line"/>
            <p:cNvSpPr/>
            <p:nvPr/>
          </p:nvSpPr>
          <p:spPr>
            <a:xfrm>
              <a:off x="1836737" y="3711575"/>
              <a:ext cx="1110" cy="6351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Line"/>
            <p:cNvSpPr/>
            <p:nvPr/>
          </p:nvSpPr>
          <p:spPr>
            <a:xfrm flipH="1">
              <a:off x="2554287" y="3354387"/>
              <a:ext cx="60636" cy="13003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Line"/>
            <p:cNvSpPr/>
            <p:nvPr/>
          </p:nvSpPr>
          <p:spPr>
            <a:xfrm flipH="1">
              <a:off x="2509837" y="3532187"/>
              <a:ext cx="29551" cy="811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Line"/>
            <p:cNvSpPr/>
            <p:nvPr/>
          </p:nvSpPr>
          <p:spPr>
            <a:xfrm flipH="1">
              <a:off x="2435225" y="3662362"/>
              <a:ext cx="44778" cy="807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Line"/>
            <p:cNvSpPr/>
            <p:nvPr/>
          </p:nvSpPr>
          <p:spPr>
            <a:xfrm>
              <a:off x="2689225" y="3354387"/>
              <a:ext cx="60018" cy="11287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Line"/>
            <p:cNvSpPr/>
            <p:nvPr/>
          </p:nvSpPr>
          <p:spPr>
            <a:xfrm>
              <a:off x="2778125" y="3516312"/>
              <a:ext cx="30318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Line"/>
            <p:cNvSpPr/>
            <p:nvPr/>
          </p:nvSpPr>
          <p:spPr>
            <a:xfrm>
              <a:off x="2838450" y="3646487"/>
              <a:ext cx="30318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Line"/>
            <p:cNvSpPr/>
            <p:nvPr/>
          </p:nvSpPr>
          <p:spPr>
            <a:xfrm>
              <a:off x="3390900" y="3370262"/>
              <a:ext cx="2272" cy="13016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Line"/>
            <p:cNvSpPr/>
            <p:nvPr/>
          </p:nvSpPr>
          <p:spPr>
            <a:xfrm>
              <a:off x="3390900" y="3548062"/>
              <a:ext cx="1137" cy="6509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Line"/>
            <p:cNvSpPr/>
            <p:nvPr/>
          </p:nvSpPr>
          <p:spPr>
            <a:xfrm>
              <a:off x="3390900" y="3678237"/>
              <a:ext cx="1691" cy="9683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Line"/>
            <p:cNvSpPr/>
            <p:nvPr/>
          </p:nvSpPr>
          <p:spPr>
            <a:xfrm flipH="1">
              <a:off x="3765550" y="3370262"/>
              <a:ext cx="27830" cy="970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Line"/>
            <p:cNvSpPr/>
            <p:nvPr/>
          </p:nvSpPr>
          <p:spPr>
            <a:xfrm flipH="1">
              <a:off x="3719512" y="3500437"/>
              <a:ext cx="29551" cy="811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Line"/>
            <p:cNvSpPr/>
            <p:nvPr/>
          </p:nvSpPr>
          <p:spPr>
            <a:xfrm flipH="1">
              <a:off x="3675062" y="3646487"/>
              <a:ext cx="30318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Line"/>
            <p:cNvSpPr/>
            <p:nvPr/>
          </p:nvSpPr>
          <p:spPr>
            <a:xfrm>
              <a:off x="3854450" y="3354387"/>
              <a:ext cx="60459" cy="967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Line"/>
            <p:cNvSpPr/>
            <p:nvPr/>
          </p:nvSpPr>
          <p:spPr>
            <a:xfrm>
              <a:off x="3944937" y="3500437"/>
              <a:ext cx="28914" cy="6493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Line"/>
            <p:cNvSpPr/>
            <p:nvPr/>
          </p:nvSpPr>
          <p:spPr>
            <a:xfrm>
              <a:off x="3989387" y="3630612"/>
              <a:ext cx="44460" cy="634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Line"/>
            <p:cNvSpPr/>
            <p:nvPr/>
          </p:nvSpPr>
          <p:spPr>
            <a:xfrm>
              <a:off x="4586287" y="3370262"/>
              <a:ext cx="1691" cy="9683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Line"/>
            <p:cNvSpPr/>
            <p:nvPr/>
          </p:nvSpPr>
          <p:spPr>
            <a:xfrm>
              <a:off x="4602162" y="3532187"/>
              <a:ext cx="1137" cy="6509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Line"/>
            <p:cNvSpPr/>
            <p:nvPr/>
          </p:nvSpPr>
          <p:spPr>
            <a:xfrm>
              <a:off x="4602162" y="3630612"/>
              <a:ext cx="1414" cy="809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Line"/>
            <p:cNvSpPr/>
            <p:nvPr/>
          </p:nvSpPr>
          <p:spPr>
            <a:xfrm>
              <a:off x="6604000" y="3354387"/>
              <a:ext cx="88149" cy="13068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Line"/>
            <p:cNvSpPr/>
            <p:nvPr/>
          </p:nvSpPr>
          <p:spPr>
            <a:xfrm>
              <a:off x="6708775" y="3516312"/>
              <a:ext cx="44374" cy="4928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Line"/>
            <p:cNvSpPr/>
            <p:nvPr/>
          </p:nvSpPr>
          <p:spPr>
            <a:xfrm>
              <a:off x="6767512" y="3597275"/>
              <a:ext cx="30588" cy="489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Line"/>
            <p:cNvSpPr/>
            <p:nvPr/>
          </p:nvSpPr>
          <p:spPr>
            <a:xfrm flipH="1">
              <a:off x="6469062" y="3354387"/>
              <a:ext cx="43460" cy="1621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Line"/>
            <p:cNvSpPr/>
            <p:nvPr/>
          </p:nvSpPr>
          <p:spPr>
            <a:xfrm flipH="1">
              <a:off x="6438900" y="3565525"/>
              <a:ext cx="29655" cy="969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Line"/>
            <p:cNvSpPr/>
            <p:nvPr/>
          </p:nvSpPr>
          <p:spPr>
            <a:xfrm flipH="1">
              <a:off x="6408737" y="3694112"/>
              <a:ext cx="30098" cy="9844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Line"/>
            <p:cNvSpPr/>
            <p:nvPr/>
          </p:nvSpPr>
          <p:spPr>
            <a:xfrm>
              <a:off x="6200775" y="3370262"/>
              <a:ext cx="29655" cy="969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Line"/>
            <p:cNvSpPr/>
            <p:nvPr/>
          </p:nvSpPr>
          <p:spPr>
            <a:xfrm>
              <a:off x="6245225" y="3500437"/>
              <a:ext cx="29655" cy="969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Line"/>
            <p:cNvSpPr/>
            <p:nvPr/>
          </p:nvSpPr>
          <p:spPr>
            <a:xfrm>
              <a:off x="6289675" y="3646487"/>
              <a:ext cx="29873" cy="478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Line"/>
            <p:cNvSpPr/>
            <p:nvPr/>
          </p:nvSpPr>
          <p:spPr>
            <a:xfrm flipH="1">
              <a:off x="6065837" y="3338512"/>
              <a:ext cx="44296" cy="12864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Line"/>
            <p:cNvSpPr/>
            <p:nvPr/>
          </p:nvSpPr>
          <p:spPr>
            <a:xfrm flipH="1">
              <a:off x="6035675" y="3516312"/>
              <a:ext cx="30318" cy="650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Line"/>
            <p:cNvSpPr/>
            <p:nvPr/>
          </p:nvSpPr>
          <p:spPr>
            <a:xfrm flipH="1">
              <a:off x="6005512" y="3613150"/>
              <a:ext cx="29551" cy="811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T"/>
            <p:cNvSpPr txBox="1"/>
            <p:nvPr/>
          </p:nvSpPr>
          <p:spPr>
            <a:xfrm>
              <a:off x="2166937" y="3192462"/>
              <a:ext cx="127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6" name="T"/>
            <p:cNvSpPr txBox="1"/>
            <p:nvPr/>
          </p:nvSpPr>
          <p:spPr>
            <a:xfrm>
              <a:off x="3003550" y="3192462"/>
              <a:ext cx="12700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7" name="T"/>
            <p:cNvSpPr txBox="1"/>
            <p:nvPr/>
          </p:nvSpPr>
          <p:spPr>
            <a:xfrm>
              <a:off x="4168775" y="3208337"/>
              <a:ext cx="12700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8" name="T"/>
            <p:cNvSpPr txBox="1"/>
            <p:nvPr/>
          </p:nvSpPr>
          <p:spPr>
            <a:xfrm>
              <a:off x="4945062" y="3192462"/>
              <a:ext cx="127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59" name="T"/>
            <p:cNvSpPr txBox="1"/>
            <p:nvPr/>
          </p:nvSpPr>
          <p:spPr>
            <a:xfrm>
              <a:off x="1000125" y="3192462"/>
              <a:ext cx="12700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0" name="T"/>
            <p:cNvSpPr txBox="1"/>
            <p:nvPr/>
          </p:nvSpPr>
          <p:spPr>
            <a:xfrm>
              <a:off x="74612" y="21717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1" name="T"/>
            <p:cNvSpPr txBox="1"/>
            <p:nvPr/>
          </p:nvSpPr>
          <p:spPr>
            <a:xfrm>
              <a:off x="2016125" y="2154237"/>
              <a:ext cx="12700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2" name="T"/>
            <p:cNvSpPr txBox="1"/>
            <p:nvPr/>
          </p:nvSpPr>
          <p:spPr>
            <a:xfrm>
              <a:off x="3944937" y="21717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3" name="T"/>
            <p:cNvSpPr txBox="1"/>
            <p:nvPr/>
          </p:nvSpPr>
          <p:spPr>
            <a:xfrm>
              <a:off x="5392737" y="2171700"/>
              <a:ext cx="127001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  <p:sp>
          <p:nvSpPr>
            <p:cNvPr id="164" name="T"/>
            <p:cNvSpPr txBox="1"/>
            <p:nvPr/>
          </p:nvSpPr>
          <p:spPr>
            <a:xfrm>
              <a:off x="5886450" y="2171700"/>
              <a:ext cx="127000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7118220" y="2994787"/>
            <a:ext cx="254000" cy="292100"/>
            <a:chOff x="0" y="0"/>
            <a:chExt cx="254000" cy="292100"/>
          </a:xfrm>
        </p:grpSpPr>
        <p:sp>
          <p:nvSpPr>
            <p:cNvPr id="172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3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6629270" y="3001137"/>
            <a:ext cx="254000" cy="292100"/>
            <a:chOff x="0" y="0"/>
            <a:chExt cx="254000" cy="292100"/>
          </a:xfrm>
        </p:grpSpPr>
        <p:sp>
          <p:nvSpPr>
            <p:cNvPr id="175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6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77" name="Group"/>
          <p:cNvGrpSpPr/>
          <p:nvPr/>
        </p:nvGrpSpPr>
        <p:grpSpPr>
          <a:xfrm>
            <a:off x="5162420" y="3013837"/>
            <a:ext cx="254000" cy="292100"/>
            <a:chOff x="0" y="0"/>
            <a:chExt cx="254000" cy="292100"/>
          </a:xfrm>
        </p:grpSpPr>
        <p:sp>
          <p:nvSpPr>
            <p:cNvPr id="178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79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3232020" y="3026537"/>
            <a:ext cx="254000" cy="292100"/>
            <a:chOff x="0" y="0"/>
            <a:chExt cx="254000" cy="292100"/>
          </a:xfrm>
        </p:grpSpPr>
        <p:sp>
          <p:nvSpPr>
            <p:cNvPr id="181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2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1301620" y="3013837"/>
            <a:ext cx="254000" cy="292100"/>
            <a:chOff x="0" y="0"/>
            <a:chExt cx="254000" cy="292100"/>
          </a:xfrm>
        </p:grpSpPr>
        <p:sp>
          <p:nvSpPr>
            <p:cNvPr id="184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5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2235070" y="4048887"/>
            <a:ext cx="254000" cy="292100"/>
            <a:chOff x="0" y="0"/>
            <a:chExt cx="254000" cy="292100"/>
          </a:xfrm>
        </p:grpSpPr>
        <p:sp>
          <p:nvSpPr>
            <p:cNvPr id="187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88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3416170" y="4055237"/>
            <a:ext cx="254000" cy="292100"/>
            <a:chOff x="0" y="0"/>
            <a:chExt cx="254000" cy="292100"/>
          </a:xfrm>
        </p:grpSpPr>
        <p:sp>
          <p:nvSpPr>
            <p:cNvPr id="190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1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4216270" y="4067937"/>
            <a:ext cx="254000" cy="292100"/>
            <a:chOff x="0" y="0"/>
            <a:chExt cx="254000" cy="292100"/>
          </a:xfrm>
        </p:grpSpPr>
        <p:sp>
          <p:nvSpPr>
            <p:cNvPr id="193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4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5" name="Group"/>
          <p:cNvGrpSpPr/>
          <p:nvPr/>
        </p:nvGrpSpPr>
        <p:grpSpPr>
          <a:xfrm>
            <a:off x="5410070" y="4067937"/>
            <a:ext cx="254000" cy="292100"/>
            <a:chOff x="0" y="0"/>
            <a:chExt cx="254000" cy="292100"/>
          </a:xfrm>
        </p:grpSpPr>
        <p:sp>
          <p:nvSpPr>
            <p:cNvPr id="196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197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6165720" y="4061587"/>
            <a:ext cx="254000" cy="292100"/>
            <a:chOff x="0" y="0"/>
            <a:chExt cx="254000" cy="292100"/>
          </a:xfrm>
        </p:grpSpPr>
        <p:sp>
          <p:nvSpPr>
            <p:cNvPr id="199" name="Rectangle"/>
            <p:cNvSpPr/>
            <p:nvPr/>
          </p:nvSpPr>
          <p:spPr>
            <a:xfrm>
              <a:off x="0" y="0"/>
              <a:ext cx="254000" cy="2921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639" marR="40639" defTabSz="914400">
                <a:defRPr sz="24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/>
            </a:p>
          </p:txBody>
        </p:sp>
        <p:sp>
          <p:nvSpPr>
            <p:cNvPr id="200" name="T"/>
            <p:cNvSpPr txBox="1"/>
            <p:nvPr/>
          </p:nvSpPr>
          <p:spPr>
            <a:xfrm>
              <a:off x="68262" y="39687"/>
              <a:ext cx="127001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914400">
                <a:defRPr sz="1300" b="1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T</a:t>
              </a:r>
            </a:p>
          </p:txBody>
        </p:sp>
      </p:grpSp>
      <p:pic>
        <p:nvPicPr>
          <p:cNvPr id="201" name="temp.pdf" descr="tem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020" y="1966087"/>
            <a:ext cx="114300" cy="165100"/>
          </a:xfrm>
          <a:prstGeom prst="rect">
            <a:avLst/>
          </a:prstGeom>
          <a:ln w="12700"/>
        </p:spPr>
      </p:pic>
      <p:pic>
        <p:nvPicPr>
          <p:cNvPr id="204" name="temp.pdf" descr="tem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7420" y="1542753"/>
            <a:ext cx="555625" cy="423334"/>
          </a:xfrm>
          <a:prstGeom prst="rect">
            <a:avLst/>
          </a:prstGeom>
          <a:ln w="12700"/>
        </p:spPr>
      </p:pic>
      <p:pic>
        <p:nvPicPr>
          <p:cNvPr id="205" name="temp.pdf" descr="temp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33820" y="1733253"/>
            <a:ext cx="502709" cy="423334"/>
          </a:xfrm>
          <a:prstGeom prst="rect">
            <a:avLst/>
          </a:prstGeom>
          <a:ln w="12700"/>
        </p:spPr>
      </p:pic>
      <p:sp>
        <p:nvSpPr>
          <p:cNvPr id="207" name="St"/>
          <p:cNvSpPr txBox="1"/>
          <p:nvPr/>
        </p:nvSpPr>
        <p:spPr>
          <a:xfrm>
            <a:off x="4060400" y="545487"/>
            <a:ext cx="3637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39" marR="40639" defTabSz="914400">
              <a:defRPr sz="2400"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S</a:t>
            </a:r>
            <a:r>
              <a:rPr baseline="-5999" dirty="0"/>
              <a:t>t</a:t>
            </a:r>
          </a:p>
        </p:txBody>
      </p:sp>
      <p:sp>
        <p:nvSpPr>
          <p:cNvPr id="208" name="Rectangle 207"/>
          <p:cNvSpPr/>
          <p:nvPr/>
        </p:nvSpPr>
        <p:spPr>
          <a:xfrm>
            <a:off x="179705" y="1897018"/>
            <a:ext cx="8757634" cy="1273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2239136"/>
            <a:ext cx="5588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4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ified-view.pdf" descr="unified-vie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084" y="1"/>
            <a:ext cx="5566179" cy="5122406"/>
          </a:xfrm>
          <a:prstGeom prst="rect">
            <a:avLst/>
          </a:prstGeom>
          <a:ln w="12700"/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 rot="16200000">
            <a:off x="6376781" y="2407146"/>
            <a:ext cx="4967102" cy="5056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900" dirty="0"/>
              <a:t>Reinforcement Learning: An Introduction , Second edition, in progress  </a:t>
            </a:r>
            <a:br>
              <a:rPr lang="en-US" sz="900" dirty="0"/>
            </a:br>
            <a:r>
              <a:rPr lang="en-US" sz="900" dirty="0"/>
              <a:t>Richard S. Sutton and Andrew G. Barto, MIT Press, 2017</a:t>
            </a:r>
          </a:p>
          <a:p>
            <a:r>
              <a:rPr lang="en-IE" sz="900" dirty="0">
                <a:hlinkClick r:id="rId3"/>
              </a:rPr>
              <a:t>www.incompleteideas.net/book/the-book-2nd.html</a:t>
            </a:r>
            <a:r>
              <a:rPr lang="en-I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457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TD Methods Bootstrap and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b="1" dirty="0"/>
              <a:t>Bootstrapping:</a:t>
            </a:r>
            <a:r>
              <a:rPr lang="en-IE" dirty="0"/>
              <a:t> update estimates of the values of states based on estimates of the values of successor states - they update estimates on the basis of other estimates</a:t>
            </a:r>
          </a:p>
          <a:p>
            <a:r>
              <a:rPr lang="en-IE" b="1" dirty="0"/>
              <a:t>Sampling: </a:t>
            </a:r>
            <a:r>
              <a:rPr lang="en-IE" dirty="0"/>
              <a:t>update does not involve an </a:t>
            </a:r>
            <a:r>
              <a:rPr lang="en-IE" i="1" dirty="0"/>
              <a:t>expected value</a:t>
            </a:r>
            <a:r>
              <a:rPr lang="en-IE" dirty="0"/>
              <a:t>, but is sampled from experience</a:t>
            </a:r>
          </a:p>
        </p:txBody>
      </p:sp>
    </p:spTree>
    <p:extLst>
      <p:ext uri="{BB962C8B-B14F-4D97-AF65-F5344CB8AC3E}">
        <p14:creationId xmlns:p14="http://schemas.microsoft.com/office/powerpoint/2010/main" val="971565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TD Methods Bootstrap and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b="1" dirty="0"/>
              <a:t>Bootstrapping:</a:t>
            </a:r>
            <a:r>
              <a:rPr lang="en-IE" dirty="0"/>
              <a:t> update involves an </a:t>
            </a:r>
            <a:r>
              <a:rPr lang="en-IE" i="1" dirty="0"/>
              <a:t>estimate</a:t>
            </a:r>
          </a:p>
          <a:p>
            <a:pPr lvl="1"/>
            <a:r>
              <a:rPr lang="en-IE" dirty="0"/>
              <a:t>MC does not bootstrap</a:t>
            </a:r>
          </a:p>
          <a:p>
            <a:pPr lvl="1"/>
            <a:r>
              <a:rPr lang="en-IE" dirty="0"/>
              <a:t>DP bootstraps</a:t>
            </a:r>
          </a:p>
          <a:p>
            <a:pPr lvl="1"/>
            <a:r>
              <a:rPr lang="en-IE" dirty="0"/>
              <a:t>TD bootstraps</a:t>
            </a:r>
          </a:p>
          <a:p>
            <a:r>
              <a:rPr lang="en-IE" b="1" dirty="0"/>
              <a:t>Sampling:</a:t>
            </a:r>
            <a:r>
              <a:rPr lang="en-IE" dirty="0"/>
              <a:t> update does not involve an </a:t>
            </a:r>
            <a:r>
              <a:rPr lang="en-IE" i="1" dirty="0"/>
              <a:t>expected value</a:t>
            </a:r>
          </a:p>
          <a:p>
            <a:pPr lvl="1"/>
            <a:r>
              <a:rPr lang="en-IE" dirty="0"/>
              <a:t>MC samples</a:t>
            </a:r>
          </a:p>
          <a:p>
            <a:pPr lvl="1"/>
            <a:r>
              <a:rPr lang="en-IE" dirty="0"/>
              <a:t>DP does not sample</a:t>
            </a:r>
          </a:p>
          <a:p>
            <a:pPr lvl="1"/>
            <a:r>
              <a:rPr lang="en-IE" dirty="0"/>
              <a:t>TD samples</a:t>
            </a:r>
          </a:p>
        </p:txBody>
      </p:sp>
    </p:spTree>
    <p:extLst>
      <p:ext uri="{BB962C8B-B14F-4D97-AF65-F5344CB8AC3E}">
        <p14:creationId xmlns:p14="http://schemas.microsoft.com/office/powerpoint/2010/main" val="19805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Temporal Difference Learning</a:t>
            </a:r>
          </a:p>
        </p:txBody>
      </p:sp>
    </p:spTree>
    <p:extLst>
      <p:ext uri="{BB962C8B-B14F-4D97-AF65-F5344CB8AC3E}">
        <p14:creationId xmlns:p14="http://schemas.microsoft.com/office/powerpoint/2010/main" val="634703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ε-Greedy Action Sel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𝜀-Greedy Policy</a:t>
            </a:r>
          </a:p>
        </p:txBody>
      </p:sp>
      <p:sp>
        <p:nvSpPr>
          <p:cNvPr id="92" name="In greedy action selection, you always exploit…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The basic action selection policy in temporal difference learning </a:t>
            </a:r>
            <a:r>
              <a:rPr lang="en-GB" dirty="0"/>
              <a:t>is the </a:t>
            </a:r>
            <a:r>
              <a:rPr lang="en-GB" b="1" dirty="0"/>
              <a:t>𝜀-greedy policy</a:t>
            </a:r>
            <a:endParaRPr lang="en-GB" b="1" noProof="0" dirty="0"/>
          </a:p>
          <a:p>
            <a:pPr lvl="1"/>
            <a:r>
              <a:rPr lang="en-GB" noProof="0" dirty="0"/>
              <a:t>With a probability of 1 - </a:t>
            </a:r>
            <a:r>
              <a:rPr lang="en-GB" b="1" dirty="0"/>
              <a:t>𝜀</a:t>
            </a:r>
            <a:r>
              <a:rPr lang="en-GB" dirty="0"/>
              <a:t> choose the action determined by the policy</a:t>
            </a:r>
          </a:p>
          <a:p>
            <a:pPr lvl="1"/>
            <a:r>
              <a:rPr lang="en-GB" dirty="0"/>
              <a:t>With a probability of </a:t>
            </a:r>
            <a:r>
              <a:rPr lang="en-GB" b="1" dirty="0"/>
              <a:t>𝜀</a:t>
            </a:r>
            <a:r>
              <a:rPr lang="en-GB" dirty="0"/>
              <a:t> choose a random action with uniform probability across actions</a:t>
            </a:r>
          </a:p>
          <a:p>
            <a:r>
              <a:rPr lang="en-GB" noProof="0" dirty="0"/>
              <a:t>This is perhaps the simplest way to balance </a:t>
            </a:r>
            <a:r>
              <a:rPr lang="en-GB" b="1" noProof="0" dirty="0"/>
              <a:t>exploration</a:t>
            </a:r>
            <a:r>
              <a:rPr lang="en-GB" noProof="0" dirty="0"/>
              <a:t> and </a:t>
            </a:r>
            <a:r>
              <a:rPr lang="en-GB" b="1" noProof="0" dirty="0"/>
              <a:t>exploitation</a:t>
            </a:r>
          </a:p>
        </p:txBody>
      </p:sp>
    </p:spTree>
    <p:extLst>
      <p:ext uri="{BB962C8B-B14F-4D97-AF65-F5344CB8AC3E}">
        <p14:creationId xmlns:p14="http://schemas.microsoft.com/office/powerpoint/2010/main" val="247297144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Learning An Action-Value Fun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An Action-Value Function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 </a:t>
            </a:r>
            <a:r>
              <a:rPr lang="en-US" i="1" dirty="0"/>
              <a:t>q</a:t>
            </a:r>
            <a:r>
              <a:rPr lang="en-US" baseline="-5999" dirty="0">
                <a:latin typeface="Arial Rounded MT Bold"/>
                <a:ea typeface="Arial Rounded MT Bold"/>
                <a:cs typeface="Arial Rounded MT Bold"/>
                <a:sym typeface="Arial Rounded MT Bold"/>
              </a:rPr>
              <a:t>π</a:t>
            </a:r>
            <a:r>
              <a:rPr lang="en-US" dirty="0"/>
              <a:t> for the current policy </a:t>
            </a:r>
            <a:r>
              <a:rPr lang="en-US" dirty="0">
                <a:latin typeface="Arial Rounded MT Bold"/>
                <a:ea typeface="Arial Rounded MT Bold"/>
                <a:cs typeface="Arial Rounded MT Bold"/>
                <a:sym typeface="Arial Rounded MT Bold"/>
              </a:rPr>
              <a:t>π</a:t>
            </a:r>
          </a:p>
          <a:p>
            <a:endParaRPr lang="en-IE" dirty="0"/>
          </a:p>
        </p:txBody>
      </p:sp>
      <p:sp>
        <p:nvSpPr>
          <p:cNvPr id="770" name="Slide Number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s-IS" smtClean="0"/>
              <a:pPr/>
              <a:t>27</a:t>
            </a:fld>
            <a:endParaRPr lang="is-IS"/>
          </a:p>
        </p:txBody>
      </p:sp>
      <p:sp>
        <p:nvSpPr>
          <p:cNvPr id="772" name="Estimate qπ for the current policy π"/>
          <p:cNvSpPr txBox="1"/>
          <p:nvPr/>
        </p:nvSpPr>
        <p:spPr>
          <a:xfrm>
            <a:off x="1028700" y="1123950"/>
            <a:ext cx="102592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39" marR="40639" defTabSz="914400">
              <a:defRPr sz="27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dirty="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49" y="3039753"/>
            <a:ext cx="73533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414"/>
            <a:ext cx="9061779" cy="9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2525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 Policy Versus Off Policy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broad categories of control problem solutions used in temporal difference learning:</a:t>
            </a:r>
          </a:p>
          <a:p>
            <a:pPr lvl="1"/>
            <a:r>
              <a:rPr lang="en-US" b="1" dirty="0"/>
              <a:t>On-policy</a:t>
            </a:r>
            <a:r>
              <a:rPr lang="en-US" dirty="0"/>
              <a:t> methods attempt to evaluate or improve the policy that is used to make decisions</a:t>
            </a:r>
          </a:p>
          <a:p>
            <a:pPr lvl="1"/>
            <a:r>
              <a:rPr lang="en-US" b="1" dirty="0"/>
              <a:t>Off-policy</a:t>
            </a:r>
            <a:r>
              <a:rPr lang="en-US" dirty="0"/>
              <a:t> methods evaluate or improve a policy different from that used to generate the data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6807296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arsa: On-Policy TD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Sarsa: On-Policy TD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765" y="994174"/>
            <a:ext cx="6299387" cy="3936416"/>
          </a:xfrm>
        </p:spPr>
        <p:txBody>
          <a:bodyPr/>
          <a:lstStyle/>
          <a:p>
            <a:r>
              <a:rPr lang="en-IE" dirty="0"/>
              <a:t>An on-policy control method that always updates the policy to be greedy with respect to the current estimate</a:t>
            </a:r>
          </a:p>
          <a:p>
            <a:endParaRPr lang="en-IE" dirty="0"/>
          </a:p>
        </p:txBody>
      </p:sp>
      <p:sp>
        <p:nvSpPr>
          <p:cNvPr id="778" name="Turn this into a control method by always updating the…"/>
          <p:cNvSpPr txBox="1"/>
          <p:nvPr/>
        </p:nvSpPr>
        <p:spPr>
          <a:xfrm>
            <a:off x="1193801" y="1107281"/>
            <a:ext cx="10259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39" marR="40639" defTabSz="914400">
              <a:defRPr sz="24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dirty="0"/>
          </a:p>
        </p:txBody>
      </p:sp>
      <p:pic>
        <p:nvPicPr>
          <p:cNvPr id="4" name="Picture 3" descr="Screen Shot 2018-04-09 at 12.2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24" y="1227138"/>
            <a:ext cx="2053512" cy="344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72621" y="1881482"/>
            <a:ext cx="8629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00" dirty="0">
                <a:solidFill>
                  <a:schemeClr val="accent6">
                    <a:lumMod val="75000"/>
                  </a:schemeClr>
                </a:solidFill>
              </a:rPr>
              <a:t>deep</a:t>
            </a:r>
          </a:p>
          <a:p>
            <a:r>
              <a:rPr lang="en-IE" sz="1600" dirty="0">
                <a:solidFill>
                  <a:schemeClr val="accent6">
                    <a:lumMod val="75000"/>
                  </a:schemeClr>
                </a:solidFill>
              </a:rPr>
              <a:t>learning</a:t>
            </a:r>
          </a:p>
        </p:txBody>
      </p:sp>
      <p:sp>
        <p:nvSpPr>
          <p:cNvPr id="10" name="Oval 9"/>
          <p:cNvSpPr/>
          <p:nvPr/>
        </p:nvSpPr>
        <p:spPr>
          <a:xfrm>
            <a:off x="1483378" y="1232222"/>
            <a:ext cx="2873197" cy="2873197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1587453" y="2587632"/>
            <a:ext cx="9890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100" dirty="0">
                <a:solidFill>
                  <a:srgbClr val="0000FF"/>
                </a:solidFill>
              </a:rPr>
              <a:t>data </a:t>
            </a:r>
            <a:br>
              <a:rPr lang="en-IE" sz="2100" dirty="0">
                <a:solidFill>
                  <a:srgbClr val="0000FF"/>
                </a:solidFill>
              </a:rPr>
            </a:br>
            <a:r>
              <a:rPr lang="en-IE" sz="2100" dirty="0">
                <a:solidFill>
                  <a:srgbClr val="0000FF"/>
                </a:solidFill>
              </a:rPr>
              <a:t>science</a:t>
            </a:r>
          </a:p>
        </p:txBody>
      </p:sp>
      <p:sp>
        <p:nvSpPr>
          <p:cNvPr id="17" name="Oval 16"/>
          <p:cNvSpPr/>
          <p:nvPr/>
        </p:nvSpPr>
        <p:spPr>
          <a:xfrm>
            <a:off x="3436315" y="1791372"/>
            <a:ext cx="1070358" cy="1002334"/>
          </a:xfrm>
          <a:prstGeom prst="ellipse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1013"/>
          </a:p>
        </p:txBody>
      </p:sp>
      <p:sp>
        <p:nvSpPr>
          <p:cNvPr id="6" name="TextBox 5"/>
          <p:cNvSpPr txBox="1"/>
          <p:nvPr/>
        </p:nvSpPr>
        <p:spPr>
          <a:xfrm>
            <a:off x="4145964" y="764121"/>
            <a:ext cx="14476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100" dirty="0">
                <a:solidFill>
                  <a:srgbClr val="FF0000"/>
                </a:solidFill>
              </a:rPr>
              <a:t>artificial </a:t>
            </a:r>
            <a:br>
              <a:rPr lang="en-IE" sz="2100" dirty="0">
                <a:solidFill>
                  <a:srgbClr val="FF0000"/>
                </a:solidFill>
              </a:rPr>
            </a:br>
            <a:r>
              <a:rPr lang="en-IE" sz="2100" dirty="0">
                <a:solidFill>
                  <a:srgbClr val="FF0000"/>
                </a:solidFill>
              </a:rPr>
              <a:t>intelligence</a:t>
            </a:r>
          </a:p>
        </p:txBody>
      </p:sp>
      <p:sp>
        <p:nvSpPr>
          <p:cNvPr id="2" name="Oval 1"/>
          <p:cNvSpPr/>
          <p:nvPr/>
        </p:nvSpPr>
        <p:spPr>
          <a:xfrm>
            <a:off x="2628515" y="635772"/>
            <a:ext cx="3781276" cy="37812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1013"/>
          </a:p>
        </p:txBody>
      </p:sp>
      <p:sp>
        <p:nvSpPr>
          <p:cNvPr id="5" name="Rectangle 4"/>
          <p:cNvSpPr/>
          <p:nvPr/>
        </p:nvSpPr>
        <p:spPr>
          <a:xfrm>
            <a:off x="0" y="11742"/>
            <a:ext cx="9144000" cy="5170687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4292503" y="2562285"/>
            <a:ext cx="11214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100" dirty="0">
                <a:solidFill>
                  <a:srgbClr val="660066"/>
                </a:solidFill>
              </a:rPr>
              <a:t>machine </a:t>
            </a:r>
          </a:p>
          <a:p>
            <a:r>
              <a:rPr lang="en-IE" sz="2100" dirty="0">
                <a:solidFill>
                  <a:srgbClr val="660066"/>
                </a:solidFill>
              </a:rPr>
              <a:t>learning</a:t>
            </a:r>
          </a:p>
        </p:txBody>
      </p:sp>
      <p:sp>
        <p:nvSpPr>
          <p:cNvPr id="14" name="Oval 13"/>
          <p:cNvSpPr/>
          <p:nvPr/>
        </p:nvSpPr>
        <p:spPr>
          <a:xfrm>
            <a:off x="2786824" y="1572109"/>
            <a:ext cx="2617922" cy="2617922"/>
          </a:xfrm>
          <a:prstGeom prst="ellipse">
            <a:avLst/>
          </a:prstGeom>
          <a:noFill/>
          <a:ln w="381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1013"/>
          </a:p>
        </p:txBody>
      </p:sp>
      <p:sp>
        <p:nvSpPr>
          <p:cNvPr id="12" name="TextBox 11"/>
          <p:cNvSpPr txBox="1"/>
          <p:nvPr/>
        </p:nvSpPr>
        <p:spPr>
          <a:xfrm>
            <a:off x="4806745" y="1462226"/>
            <a:ext cx="14414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100" dirty="0">
                <a:solidFill>
                  <a:srgbClr val="660066"/>
                </a:solidFill>
              </a:rPr>
              <a:t>recognising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85095" y="2596963"/>
            <a:ext cx="13644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100" dirty="0">
                <a:solidFill>
                  <a:srgbClr val="660066"/>
                </a:solidFill>
              </a:rPr>
              <a:t>generating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81983" y="3731700"/>
            <a:ext cx="1391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100" b="1" u="sng" dirty="0">
                <a:solidFill>
                  <a:srgbClr val="660066"/>
                </a:solidFill>
              </a:rPr>
              <a:t>controlling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713863" y="1714196"/>
            <a:ext cx="130447" cy="0"/>
          </a:xfrm>
          <a:prstGeom prst="line">
            <a:avLst/>
          </a:prstGeom>
          <a:ln w="28575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25318" y="2029594"/>
            <a:ext cx="14052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100" dirty="0">
                <a:solidFill>
                  <a:srgbClr val="660066"/>
                </a:solidFill>
              </a:rPr>
              <a:t>forecasting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8473" y="3164332"/>
            <a:ext cx="13150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100" dirty="0">
                <a:solidFill>
                  <a:srgbClr val="660066"/>
                </a:solidFill>
              </a:rPr>
              <a:t>organising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419894" y="2858036"/>
            <a:ext cx="130447" cy="0"/>
          </a:xfrm>
          <a:prstGeom prst="line">
            <a:avLst/>
          </a:prstGeom>
          <a:ln w="28575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60095" y="2278196"/>
            <a:ext cx="130447" cy="0"/>
          </a:xfrm>
          <a:prstGeom prst="line">
            <a:avLst/>
          </a:prstGeom>
          <a:ln w="28575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03264" y="3415556"/>
            <a:ext cx="130447" cy="0"/>
          </a:xfrm>
          <a:prstGeom prst="line">
            <a:avLst/>
          </a:prstGeom>
          <a:ln w="28575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21080" y="3982676"/>
            <a:ext cx="130447" cy="0"/>
          </a:xfrm>
          <a:prstGeom prst="line">
            <a:avLst/>
          </a:prstGeom>
          <a:ln w="28575" cmpd="sng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264295" y="3736649"/>
            <a:ext cx="276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660066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479177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arsa: On-Policy TD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Sarsa: On-Policy TD Control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319184"/>
            <a:ext cx="81661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2575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Q-Learning: Off-Policy TD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Q-Learning: Off-Policy TD Control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3765" y="994174"/>
            <a:ext cx="6323347" cy="3936416"/>
          </a:xfrm>
        </p:spPr>
        <p:txBody>
          <a:bodyPr/>
          <a:lstStyle/>
          <a:p>
            <a:r>
              <a:rPr lang="en-IE" dirty="0"/>
              <a:t>An off-policy control method that updates the policy taking into account best possible actions, rather than just those determined by the policy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739" y="1227138"/>
            <a:ext cx="1771496" cy="296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31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45450" y="4972050"/>
            <a:ext cx="292100" cy="257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795" name="Q-Learning: Off-Policy TD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Q-Learning: Off-Policy TD Control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091915"/>
            <a:ext cx="8509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8294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 Small Gridworl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Gridworld</a:t>
            </a:r>
            <a:r>
              <a:rPr lang="ga-IE" dirty="0"/>
              <a:t>s</a:t>
            </a:r>
            <a:endParaRPr dirty="0"/>
          </a:p>
        </p:txBody>
      </p:sp>
      <p:sp>
        <p:nvSpPr>
          <p:cNvPr id="174" name="An undiscounted episodic task…"/>
          <p:cNvSpPr txBox="1">
            <a:spLocks noGrp="1"/>
          </p:cNvSpPr>
          <p:nvPr>
            <p:ph type="body" idx="1"/>
          </p:nvPr>
        </p:nvSpPr>
        <p:spPr>
          <a:xfrm>
            <a:off x="550420" y="3153735"/>
            <a:ext cx="8445500" cy="19594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dirty="0"/>
              <a:t>An undiscounted episodic task</a:t>
            </a:r>
          </a:p>
          <a:p>
            <a:r>
              <a:rPr sz="2000" dirty="0"/>
              <a:t>Nonterminal states: 1, 2, . . ., 14; </a:t>
            </a:r>
          </a:p>
          <a:p>
            <a:r>
              <a:rPr sz="2000" dirty="0"/>
              <a:t>One terminal state (shown twice as shaded squares)</a:t>
            </a:r>
          </a:p>
          <a:p>
            <a:r>
              <a:rPr sz="2000" dirty="0"/>
              <a:t>Actions that would take agent off the grid leave state unchanged</a:t>
            </a:r>
          </a:p>
          <a:p>
            <a:r>
              <a:rPr sz="2000" dirty="0"/>
              <a:t>Reward is –1 until the terminal state is reached</a:t>
            </a:r>
          </a:p>
        </p:txBody>
      </p:sp>
      <p:sp>
        <p:nvSpPr>
          <p:cNvPr id="175" name="Square"/>
          <p:cNvSpPr/>
          <p:nvPr/>
        </p:nvSpPr>
        <p:spPr>
          <a:xfrm>
            <a:off x="4297363" y="958453"/>
            <a:ext cx="222251" cy="173832"/>
          </a:xfrm>
          <a:prstGeom prst="rect">
            <a:avLst/>
          </a:prstGeom>
          <a:solidFill>
            <a:srgbClr val="FFFFFF"/>
          </a:solidFill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80" name="Group"/>
          <p:cNvGrpSpPr/>
          <p:nvPr/>
        </p:nvGrpSpPr>
        <p:grpSpPr>
          <a:xfrm>
            <a:off x="1628776" y="958452"/>
            <a:ext cx="5952404" cy="2037179"/>
            <a:chOff x="0" y="0"/>
            <a:chExt cx="6238875" cy="2105025"/>
          </a:xfrm>
        </p:grpSpPr>
        <p:pic>
          <p:nvPicPr>
            <p:cNvPr id="176" name="image.png" descr="image.pn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238875" cy="210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Square"/>
            <p:cNvSpPr/>
            <p:nvPr/>
          </p:nvSpPr>
          <p:spPr>
            <a:xfrm>
              <a:off x="4943475" y="730250"/>
              <a:ext cx="223838" cy="230188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8" name="R"/>
            <p:cNvSpPr txBox="1"/>
            <p:nvPr/>
          </p:nvSpPr>
          <p:spPr>
            <a:xfrm>
              <a:off x="4845050" y="590550"/>
              <a:ext cx="240238" cy="413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buClr>
                  <a:srgbClr val="000000"/>
                </a:buClr>
                <a:buFont typeface="Times"/>
                <a:defRPr i="1" baseline="0"/>
              </a:lvl1pPr>
            </a:lstStyle>
            <a:p>
              <a:r>
                <a:t>R</a:t>
              </a:r>
            </a:p>
          </p:txBody>
        </p:sp>
      </p:grpSp>
      <p:sp>
        <p:nvSpPr>
          <p:cNvPr id="13" name="Rectangle 14"/>
          <p:cNvSpPr>
            <a:spLocks noChangeArrowheads="1"/>
          </p:cNvSpPr>
          <p:nvPr/>
        </p:nvSpPr>
        <p:spPr bwMode="auto">
          <a:xfrm rot="16200000">
            <a:off x="6376781" y="2407146"/>
            <a:ext cx="4967102" cy="5056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900" dirty="0"/>
              <a:t>Reinforcement Learning: An Introduction , Second edition, in progress  </a:t>
            </a:r>
            <a:br>
              <a:rPr lang="en-US" sz="900" dirty="0"/>
            </a:br>
            <a:r>
              <a:rPr lang="en-US" sz="900" dirty="0"/>
              <a:t>Richard S. Sutton and Andrew G. Barto, MIT Press, 2017</a:t>
            </a:r>
          </a:p>
          <a:p>
            <a:r>
              <a:rPr lang="en-IE" sz="900" dirty="0">
                <a:hlinkClick r:id="rId3"/>
              </a:rPr>
              <a:t>www.incompleteideas.net/book/the-book-2nd.html</a:t>
            </a:r>
            <a:r>
              <a:rPr lang="en-I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420209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 Small Gridworl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Gridworld</a:t>
            </a:r>
            <a:r>
              <a:rPr lang="ga-IE" dirty="0"/>
              <a:t>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2407E2-40BF-7346-A0EF-44E9A14D7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589017"/>
              </p:ext>
            </p:extLst>
          </p:nvPr>
        </p:nvGraphicFramePr>
        <p:xfrm>
          <a:off x="6329715" y="202995"/>
          <a:ext cx="2518335" cy="3151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9445">
                  <a:extLst>
                    <a:ext uri="{9D8B030D-6E8A-4147-A177-3AD203B41FA5}">
                      <a16:colId xmlns:a16="http://schemas.microsoft.com/office/drawing/2014/main" val="2581715865"/>
                    </a:ext>
                  </a:extLst>
                </a:gridCol>
                <a:gridCol w="839445">
                  <a:extLst>
                    <a:ext uri="{9D8B030D-6E8A-4147-A177-3AD203B41FA5}">
                      <a16:colId xmlns:a16="http://schemas.microsoft.com/office/drawing/2014/main" val="2784618430"/>
                    </a:ext>
                  </a:extLst>
                </a:gridCol>
                <a:gridCol w="839445">
                  <a:extLst>
                    <a:ext uri="{9D8B030D-6E8A-4147-A177-3AD203B41FA5}">
                      <a16:colId xmlns:a16="http://schemas.microsoft.com/office/drawing/2014/main" val="1184358381"/>
                    </a:ext>
                  </a:extLst>
                </a:gridCol>
              </a:tblGrid>
              <a:tr h="787929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91401"/>
                  </a:ext>
                </a:extLst>
              </a:tr>
              <a:tr h="78792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23901"/>
                  </a:ext>
                </a:extLst>
              </a:tr>
              <a:tr h="78792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330858"/>
                  </a:ext>
                </a:extLst>
              </a:tr>
              <a:tr h="787929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30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AB387B-7EC2-EB4C-8903-96F6B327D03E}"/>
              </a:ext>
            </a:extLst>
          </p:cNvPr>
          <p:cNvSpPr txBox="1"/>
          <p:nvPr/>
        </p:nvSpPr>
        <p:spPr>
          <a:xfrm>
            <a:off x="4776648" y="1793922"/>
            <a:ext cx="976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Transitions</a:t>
            </a:r>
          </a:p>
          <a:p>
            <a:r>
              <a:rPr lang="en-US" sz="1400" dirty="0"/>
              <a:t>R = -1 </a:t>
            </a:r>
          </a:p>
          <a:p>
            <a:endParaRPr lang="en-US" sz="1400" dirty="0"/>
          </a:p>
          <a:p>
            <a:r>
              <a:rPr lang="en-US" sz="1400" dirty="0"/>
              <a:t>Goal</a:t>
            </a:r>
          </a:p>
          <a:p>
            <a:r>
              <a:rPr lang="en-US" sz="1400" dirty="0"/>
              <a:t>R = 50</a:t>
            </a:r>
          </a:p>
        </p:txBody>
      </p:sp>
      <p:sp>
        <p:nvSpPr>
          <p:cNvPr id="19" name="An undiscounted episodic task…">
            <a:extLst>
              <a:ext uri="{FF2B5EF4-FFF2-40B4-BE49-F238E27FC236}">
                <a16:creationId xmlns:a16="http://schemas.microsoft.com/office/drawing/2014/main" id="{A33A48DE-362D-9B40-8BA2-4CC1878480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1814" y="1285015"/>
            <a:ext cx="3698863" cy="30724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dirty="0"/>
              <a:t>An undiscounted episodic task</a:t>
            </a:r>
          </a:p>
          <a:p>
            <a:r>
              <a:rPr sz="2000" dirty="0"/>
              <a:t>Nonterminal states: </a:t>
            </a:r>
            <a:r>
              <a:rPr lang="en-IE" sz="2000" dirty="0"/>
              <a:t>S, </a:t>
            </a:r>
            <a:r>
              <a:rPr sz="2000" dirty="0"/>
              <a:t>1, 2, . . ., </a:t>
            </a:r>
            <a:r>
              <a:rPr lang="en-IE" sz="2000" dirty="0"/>
              <a:t>10</a:t>
            </a:r>
            <a:r>
              <a:rPr sz="2000" dirty="0"/>
              <a:t>; </a:t>
            </a:r>
          </a:p>
          <a:p>
            <a:r>
              <a:rPr sz="2000" dirty="0"/>
              <a:t>One terminal state (shown </a:t>
            </a:r>
            <a:r>
              <a:rPr lang="en-IE" sz="2000" dirty="0"/>
              <a:t>as G</a:t>
            </a:r>
            <a:r>
              <a:rPr sz="2000" dirty="0"/>
              <a:t>)</a:t>
            </a:r>
          </a:p>
          <a:p>
            <a:r>
              <a:rPr sz="2000" dirty="0"/>
              <a:t>Actions that would take agent off the grid leave state unchanged</a:t>
            </a:r>
          </a:p>
          <a:p>
            <a:r>
              <a:rPr sz="2000" dirty="0"/>
              <a:t>Reward is –1 until the terminal state is reached</a:t>
            </a:r>
            <a:r>
              <a:rPr lang="en-IE" sz="2000" dirty="0"/>
              <a:t>, 50 at goal</a:t>
            </a:r>
            <a:endParaRPr sz="2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AFCE5D-4001-334E-AB62-072207556341}"/>
              </a:ext>
            </a:extLst>
          </p:cNvPr>
          <p:cNvGrpSpPr/>
          <p:nvPr/>
        </p:nvGrpSpPr>
        <p:grpSpPr>
          <a:xfrm>
            <a:off x="4572000" y="239486"/>
            <a:ext cx="1180813" cy="1033362"/>
            <a:chOff x="4572000" y="239486"/>
            <a:chExt cx="1180813" cy="1033362"/>
          </a:xfrm>
        </p:grpSpPr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81D30611-042D-9A4E-9F80-9A6DF4E08AD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4572000" y="734082"/>
              <a:ext cx="540730" cy="384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ADA6CCAE-9B1C-544A-AA50-FC42C488A7E7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5163530" y="239486"/>
              <a:ext cx="0" cy="443796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1DE6BFC4-E904-E945-B2EC-45523A594302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5214330" y="734082"/>
              <a:ext cx="538483" cy="3840"/>
            </a:xfrm>
            <a:prstGeom prst="straightConnector1">
              <a:avLst/>
            </a:prstGeom>
            <a:ln w="38100">
              <a:solidFill>
                <a:srgbClr val="66006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79691497-23AF-6748-970C-2FDF53BB92F7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 flipH="1">
              <a:off x="5162407" y="784882"/>
              <a:ext cx="1123" cy="48796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05B2AF-D3BB-A04A-A763-7549C0A04BA7}"/>
                </a:ext>
              </a:extLst>
            </p:cNvPr>
            <p:cNvSpPr/>
            <p:nvPr/>
          </p:nvSpPr>
          <p:spPr>
            <a:xfrm>
              <a:off x="5112730" y="683282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98C3F7-64F2-CC46-8C56-700407EE9566}"/>
              </a:ext>
            </a:extLst>
          </p:cNvPr>
          <p:cNvSpPr txBox="1"/>
          <p:nvPr/>
        </p:nvSpPr>
        <p:spPr>
          <a:xfrm>
            <a:off x="4809586" y="130595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94240862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2407E2-40BF-7346-A0EF-44E9A14D7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106972"/>
              </p:ext>
            </p:extLst>
          </p:nvPr>
        </p:nvGraphicFramePr>
        <p:xfrm>
          <a:off x="3312832" y="880328"/>
          <a:ext cx="2518335" cy="3151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9445">
                  <a:extLst>
                    <a:ext uri="{9D8B030D-6E8A-4147-A177-3AD203B41FA5}">
                      <a16:colId xmlns:a16="http://schemas.microsoft.com/office/drawing/2014/main" val="2581715865"/>
                    </a:ext>
                  </a:extLst>
                </a:gridCol>
                <a:gridCol w="839445">
                  <a:extLst>
                    <a:ext uri="{9D8B030D-6E8A-4147-A177-3AD203B41FA5}">
                      <a16:colId xmlns:a16="http://schemas.microsoft.com/office/drawing/2014/main" val="2784618430"/>
                    </a:ext>
                  </a:extLst>
                </a:gridCol>
                <a:gridCol w="839445">
                  <a:extLst>
                    <a:ext uri="{9D8B030D-6E8A-4147-A177-3AD203B41FA5}">
                      <a16:colId xmlns:a16="http://schemas.microsoft.com/office/drawing/2014/main" val="1184358381"/>
                    </a:ext>
                  </a:extLst>
                </a:gridCol>
              </a:tblGrid>
              <a:tr h="787929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91401"/>
                  </a:ext>
                </a:extLst>
              </a:tr>
              <a:tr h="78792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23901"/>
                  </a:ext>
                </a:extLst>
              </a:tr>
              <a:tr h="78792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330858"/>
                  </a:ext>
                </a:extLst>
              </a:tr>
              <a:tr h="787929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30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AB387B-7EC2-EB4C-8903-96F6B327D03E}"/>
              </a:ext>
            </a:extLst>
          </p:cNvPr>
          <p:cNvSpPr txBox="1"/>
          <p:nvPr/>
        </p:nvSpPr>
        <p:spPr>
          <a:xfrm>
            <a:off x="1759765" y="2471255"/>
            <a:ext cx="976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Transitions</a:t>
            </a:r>
          </a:p>
          <a:p>
            <a:r>
              <a:rPr lang="en-US" sz="1400" dirty="0"/>
              <a:t>R = -1 </a:t>
            </a:r>
          </a:p>
          <a:p>
            <a:endParaRPr lang="en-US" sz="1400" dirty="0"/>
          </a:p>
          <a:p>
            <a:r>
              <a:rPr lang="en-US" sz="1400" dirty="0"/>
              <a:t>Goal</a:t>
            </a:r>
          </a:p>
          <a:p>
            <a:r>
              <a:rPr lang="en-US" sz="1400" dirty="0"/>
              <a:t>R = 50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AFCE5D-4001-334E-AB62-072207556341}"/>
              </a:ext>
            </a:extLst>
          </p:cNvPr>
          <p:cNvGrpSpPr/>
          <p:nvPr/>
        </p:nvGrpSpPr>
        <p:grpSpPr>
          <a:xfrm>
            <a:off x="1555117" y="916819"/>
            <a:ext cx="1180813" cy="1033362"/>
            <a:chOff x="4572000" y="239486"/>
            <a:chExt cx="1180813" cy="1033362"/>
          </a:xfrm>
        </p:grpSpPr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81D30611-042D-9A4E-9F80-9A6DF4E08AD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4572000" y="734082"/>
              <a:ext cx="540730" cy="384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ADA6CCAE-9B1C-544A-AA50-FC42C488A7E7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5163530" y="239486"/>
              <a:ext cx="0" cy="443796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1DE6BFC4-E904-E945-B2EC-45523A594302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5214330" y="734082"/>
              <a:ext cx="538483" cy="3840"/>
            </a:xfrm>
            <a:prstGeom prst="straightConnector1">
              <a:avLst/>
            </a:prstGeom>
            <a:ln w="38100">
              <a:solidFill>
                <a:srgbClr val="66006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79691497-23AF-6748-970C-2FDF53BB92F7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 flipH="1">
              <a:off x="5162407" y="784882"/>
              <a:ext cx="1123" cy="48796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05B2AF-D3BB-A04A-A763-7549C0A04BA7}"/>
                </a:ext>
              </a:extLst>
            </p:cNvPr>
            <p:cNvSpPr/>
            <p:nvPr/>
          </p:nvSpPr>
          <p:spPr>
            <a:xfrm>
              <a:off x="5112730" y="683282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98C3F7-64F2-CC46-8C56-700407EE9566}"/>
              </a:ext>
            </a:extLst>
          </p:cNvPr>
          <p:cNvSpPr txBox="1"/>
          <p:nvPr/>
        </p:nvSpPr>
        <p:spPr>
          <a:xfrm>
            <a:off x="1792703" y="1983289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23816317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 Small Gridworld"/>
          <p:cNvSpPr txBox="1">
            <a:spLocks noGrp="1"/>
          </p:cNvSpPr>
          <p:nvPr>
            <p:ph type="title"/>
          </p:nvPr>
        </p:nvSpPr>
        <p:spPr>
          <a:xfrm>
            <a:off x="0" y="1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dirty="0"/>
              <a:t>Gridworld</a:t>
            </a:r>
            <a:r>
              <a:rPr lang="ga-IE" dirty="0"/>
              <a:t>s</a:t>
            </a:r>
            <a:endParaRPr dirty="0"/>
          </a:p>
        </p:txBody>
      </p:sp>
      <p:sp>
        <p:nvSpPr>
          <p:cNvPr id="175" name="Square"/>
          <p:cNvSpPr/>
          <p:nvPr/>
        </p:nvSpPr>
        <p:spPr>
          <a:xfrm>
            <a:off x="4297363" y="958453"/>
            <a:ext cx="222251" cy="173832"/>
          </a:xfrm>
          <a:prstGeom prst="rect">
            <a:avLst/>
          </a:prstGeom>
          <a:solidFill>
            <a:srgbClr val="FFFFFF"/>
          </a:solidFill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2407E2-40BF-7346-A0EF-44E9A14D7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839981"/>
              </p:ext>
            </p:extLst>
          </p:nvPr>
        </p:nvGraphicFramePr>
        <p:xfrm>
          <a:off x="8125488" y="137934"/>
          <a:ext cx="870312" cy="1089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04">
                  <a:extLst>
                    <a:ext uri="{9D8B030D-6E8A-4147-A177-3AD203B41FA5}">
                      <a16:colId xmlns:a16="http://schemas.microsoft.com/office/drawing/2014/main" val="2581715865"/>
                    </a:ext>
                  </a:extLst>
                </a:gridCol>
                <a:gridCol w="290104">
                  <a:extLst>
                    <a:ext uri="{9D8B030D-6E8A-4147-A177-3AD203B41FA5}">
                      <a16:colId xmlns:a16="http://schemas.microsoft.com/office/drawing/2014/main" val="2784618430"/>
                    </a:ext>
                  </a:extLst>
                </a:gridCol>
                <a:gridCol w="290104">
                  <a:extLst>
                    <a:ext uri="{9D8B030D-6E8A-4147-A177-3AD203B41FA5}">
                      <a16:colId xmlns:a16="http://schemas.microsoft.com/office/drawing/2014/main" val="1184358381"/>
                    </a:ext>
                  </a:extLst>
                </a:gridCol>
              </a:tblGrid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S</a:t>
                      </a:r>
                    </a:p>
                  </a:txBody>
                  <a:tcPr marL="31601" marR="31601" marT="15800" marB="158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1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2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1977191401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3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4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5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454323901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6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7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8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1755330858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9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10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G</a:t>
                      </a:r>
                    </a:p>
                  </a:txBody>
                  <a:tcPr marL="31601" marR="31601" marT="15800" marB="1580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3062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C58A8A96-99E4-214E-8046-47B09D1CF19C}"/>
              </a:ext>
            </a:extLst>
          </p:cNvPr>
          <p:cNvSpPr/>
          <p:nvPr/>
        </p:nvSpPr>
        <p:spPr>
          <a:xfrm>
            <a:off x="544854" y="1556786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2944F5-40F2-4A47-BC03-094CF37AEBE1}"/>
              </a:ext>
            </a:extLst>
          </p:cNvPr>
          <p:cNvSpPr/>
          <p:nvPr/>
        </p:nvSpPr>
        <p:spPr>
          <a:xfrm>
            <a:off x="1638085" y="950055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F7AA7F-45C2-304C-B006-4D267DB86EF8}"/>
              </a:ext>
            </a:extLst>
          </p:cNvPr>
          <p:cNvSpPr/>
          <p:nvPr/>
        </p:nvSpPr>
        <p:spPr>
          <a:xfrm>
            <a:off x="6106923" y="3091037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67682A-0D0D-5844-B91D-49F39FBEC88B}"/>
              </a:ext>
            </a:extLst>
          </p:cNvPr>
          <p:cNvSpPr/>
          <p:nvPr/>
        </p:nvSpPr>
        <p:spPr>
          <a:xfrm>
            <a:off x="2945702" y="587092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E101A3-BD39-BC44-BC7B-3281D5DEDD44}"/>
              </a:ext>
            </a:extLst>
          </p:cNvPr>
          <p:cNvSpPr/>
          <p:nvPr/>
        </p:nvSpPr>
        <p:spPr>
          <a:xfrm>
            <a:off x="4865460" y="4088070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13F73-9185-A242-BCB8-A3CA6A249B8F}"/>
              </a:ext>
            </a:extLst>
          </p:cNvPr>
          <p:cNvSpPr/>
          <p:nvPr/>
        </p:nvSpPr>
        <p:spPr>
          <a:xfrm>
            <a:off x="6973877" y="1894788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7B41A4-3731-0F42-B089-CF3BE1195BDF}"/>
              </a:ext>
            </a:extLst>
          </p:cNvPr>
          <p:cNvSpPr/>
          <p:nvPr/>
        </p:nvSpPr>
        <p:spPr>
          <a:xfrm>
            <a:off x="4730532" y="572451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F423ED-3F0E-FE40-AFB3-F6E7D0D42536}"/>
              </a:ext>
            </a:extLst>
          </p:cNvPr>
          <p:cNvSpPr/>
          <p:nvPr/>
        </p:nvSpPr>
        <p:spPr>
          <a:xfrm>
            <a:off x="5985824" y="891479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E681A7-5ECE-9F4E-9B6F-EFF69E3BA968}"/>
              </a:ext>
            </a:extLst>
          </p:cNvPr>
          <p:cNvSpPr/>
          <p:nvPr/>
        </p:nvSpPr>
        <p:spPr>
          <a:xfrm>
            <a:off x="3231823" y="4088070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AC8E54-868C-0A43-B471-47DF918DD86D}"/>
              </a:ext>
            </a:extLst>
          </p:cNvPr>
          <p:cNvSpPr/>
          <p:nvPr/>
        </p:nvSpPr>
        <p:spPr>
          <a:xfrm>
            <a:off x="932922" y="3442486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3F7771-53F2-F246-82E1-6B14081EB868}"/>
              </a:ext>
            </a:extLst>
          </p:cNvPr>
          <p:cNvSpPr/>
          <p:nvPr/>
        </p:nvSpPr>
        <p:spPr>
          <a:xfrm>
            <a:off x="1920977" y="4088069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ACE0B0-F1D7-F445-BB3D-D5812644785C}"/>
              </a:ext>
            </a:extLst>
          </p:cNvPr>
          <p:cNvSpPr/>
          <p:nvPr/>
        </p:nvSpPr>
        <p:spPr>
          <a:xfrm>
            <a:off x="542915" y="2671250"/>
            <a:ext cx="645583" cy="6455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C3B3BA9D-F7D4-0349-AF0F-2702254BEB74}"/>
              </a:ext>
            </a:extLst>
          </p:cNvPr>
          <p:cNvCxnSpPr>
            <a:cxnSpLocks/>
            <a:stCxn id="2" idx="7"/>
            <a:endCxn id="9" idx="2"/>
          </p:cNvCxnSpPr>
          <p:nvPr/>
        </p:nvCxnSpPr>
        <p:spPr>
          <a:xfrm rot="5400000" flipH="1" flipV="1">
            <a:off x="1177748" y="1190993"/>
            <a:ext cx="378482" cy="542191"/>
          </a:xfrm>
          <a:prstGeom prst="curvedConnector2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D74C1FF2-716B-3648-B08D-FE8A1DC48E0F}"/>
              </a:ext>
            </a:extLst>
          </p:cNvPr>
          <p:cNvCxnSpPr>
            <a:cxnSpLocks/>
            <a:stCxn id="2" idx="5"/>
            <a:endCxn id="15" idx="4"/>
          </p:cNvCxnSpPr>
          <p:nvPr/>
        </p:nvCxnSpPr>
        <p:spPr>
          <a:xfrm rot="5400000" flipH="1" flipV="1">
            <a:off x="2629713" y="-315785"/>
            <a:ext cx="889792" cy="3957430"/>
          </a:xfrm>
          <a:prstGeom prst="curvedConnector3">
            <a:avLst>
              <a:gd name="adj1" fmla="val -3631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ED3EB16-26C0-2F43-9562-8A83E68B1C96}"/>
              </a:ext>
            </a:extLst>
          </p:cNvPr>
          <p:cNvCxnSpPr>
            <a:cxnSpLocks/>
            <a:stCxn id="15" idx="0"/>
            <a:endCxn id="2" idx="0"/>
          </p:cNvCxnSpPr>
          <p:nvPr/>
        </p:nvCxnSpPr>
        <p:spPr>
          <a:xfrm rot="16200000" flipH="1" flipV="1">
            <a:off x="2468317" y="-1028221"/>
            <a:ext cx="984335" cy="4185678"/>
          </a:xfrm>
          <a:prstGeom prst="curvedConnector3">
            <a:avLst>
              <a:gd name="adj1" fmla="val -2322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B6B1F47C-4B9E-304B-B813-535D7274D784}"/>
              </a:ext>
            </a:extLst>
          </p:cNvPr>
          <p:cNvCxnSpPr>
            <a:cxnSpLocks/>
            <a:stCxn id="9" idx="3"/>
            <a:endCxn id="2" idx="6"/>
          </p:cNvCxnSpPr>
          <p:nvPr/>
        </p:nvCxnSpPr>
        <p:spPr>
          <a:xfrm rot="5400000">
            <a:off x="1272292" y="1419241"/>
            <a:ext cx="378483" cy="542191"/>
          </a:xfrm>
          <a:prstGeom prst="curvedConnector2">
            <a:avLst/>
          </a:prstGeom>
          <a:ln w="38100">
            <a:solidFill>
              <a:srgbClr val="66006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EF8BE47E-F533-ED45-9A16-9D7F89A8E4D5}"/>
              </a:ext>
            </a:extLst>
          </p:cNvPr>
          <p:cNvCxnSpPr>
            <a:cxnSpLocks/>
            <a:stCxn id="9" idx="7"/>
            <a:endCxn id="11" idx="2"/>
          </p:cNvCxnSpPr>
          <p:nvPr/>
        </p:nvCxnSpPr>
        <p:spPr>
          <a:xfrm rot="5400000" flipH="1" flipV="1">
            <a:off x="2500056" y="598953"/>
            <a:ext cx="134714" cy="756577"/>
          </a:xfrm>
          <a:prstGeom prst="curvedConnector2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DDF2270-0F83-9049-9E36-1F754192BA04}"/>
              </a:ext>
            </a:extLst>
          </p:cNvPr>
          <p:cNvCxnSpPr>
            <a:cxnSpLocks/>
            <a:stCxn id="15" idx="7"/>
            <a:endCxn id="16" idx="1"/>
          </p:cNvCxnSpPr>
          <p:nvPr/>
        </p:nvCxnSpPr>
        <p:spPr>
          <a:xfrm rot="16200000" flipH="1">
            <a:off x="5521455" y="427111"/>
            <a:ext cx="319028" cy="798795"/>
          </a:xfrm>
          <a:prstGeom prst="curvedConnector3">
            <a:avLst>
              <a:gd name="adj1" fmla="val -101290"/>
            </a:avLst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CDB8F6-BD05-A94A-AADB-D919764E5DD6}"/>
              </a:ext>
            </a:extLst>
          </p:cNvPr>
          <p:cNvCxnSpPr>
            <a:cxnSpLocks/>
            <a:stCxn id="12" idx="3"/>
            <a:endCxn id="17" idx="5"/>
          </p:cNvCxnSpPr>
          <p:nvPr/>
        </p:nvCxnSpPr>
        <p:spPr>
          <a:xfrm rot="5400000">
            <a:off x="4371433" y="4050540"/>
            <a:ext cx="12700" cy="1177140"/>
          </a:xfrm>
          <a:prstGeom prst="curvedConnector3">
            <a:avLst>
              <a:gd name="adj1" fmla="val 2544433"/>
            </a:avLst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F11CA6FD-3425-4B46-9352-584489E68E5F}"/>
              </a:ext>
            </a:extLst>
          </p:cNvPr>
          <p:cNvCxnSpPr>
            <a:cxnSpLocks/>
            <a:stCxn id="10" idx="4"/>
            <a:endCxn id="12" idx="6"/>
          </p:cNvCxnSpPr>
          <p:nvPr/>
        </p:nvCxnSpPr>
        <p:spPr>
          <a:xfrm rot="5400000">
            <a:off x="5633258" y="3614405"/>
            <a:ext cx="674242" cy="918672"/>
          </a:xfrm>
          <a:prstGeom prst="curvedConnector2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BDFEA805-A5C9-9643-8C9E-4C394F82106B}"/>
              </a:ext>
            </a:extLst>
          </p:cNvPr>
          <p:cNvCxnSpPr>
            <a:cxnSpLocks/>
            <a:stCxn id="16" idx="6"/>
            <a:endCxn id="14" idx="0"/>
          </p:cNvCxnSpPr>
          <p:nvPr/>
        </p:nvCxnSpPr>
        <p:spPr>
          <a:xfrm>
            <a:off x="6631407" y="1214271"/>
            <a:ext cx="665262" cy="680517"/>
          </a:xfrm>
          <a:prstGeom prst="curvedConnector2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B040AF1C-8735-EB40-9263-62BBBE5708DA}"/>
              </a:ext>
            </a:extLst>
          </p:cNvPr>
          <p:cNvCxnSpPr>
            <a:cxnSpLocks/>
            <a:stCxn id="20" idx="2"/>
            <a:endCxn id="19" idx="4"/>
          </p:cNvCxnSpPr>
          <p:nvPr/>
        </p:nvCxnSpPr>
        <p:spPr>
          <a:xfrm rot="10800000">
            <a:off x="1255715" y="4088069"/>
            <a:ext cx="665263" cy="322792"/>
          </a:xfrm>
          <a:prstGeom prst="curvedConnector2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C7E06BA1-0E4E-1B41-8269-0261398DF397}"/>
              </a:ext>
            </a:extLst>
          </p:cNvPr>
          <p:cNvCxnSpPr>
            <a:cxnSpLocks/>
            <a:stCxn id="19" idx="2"/>
            <a:endCxn id="21" idx="3"/>
          </p:cNvCxnSpPr>
          <p:nvPr/>
        </p:nvCxnSpPr>
        <p:spPr>
          <a:xfrm rot="10800000">
            <a:off x="637458" y="3222290"/>
            <a:ext cx="295464" cy="542988"/>
          </a:xfrm>
          <a:prstGeom prst="curvedConnector2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E88E341-CF74-2045-8479-351E21B7DCD9}"/>
              </a:ext>
            </a:extLst>
          </p:cNvPr>
          <p:cNvCxnSpPr>
            <a:cxnSpLocks/>
            <a:stCxn id="14" idx="2"/>
            <a:endCxn id="16" idx="4"/>
          </p:cNvCxnSpPr>
          <p:nvPr/>
        </p:nvCxnSpPr>
        <p:spPr>
          <a:xfrm rot="10800000">
            <a:off x="6308617" y="1537062"/>
            <a:ext cx="665261" cy="680518"/>
          </a:xfrm>
          <a:prstGeom prst="curvedConnector2">
            <a:avLst/>
          </a:prstGeom>
          <a:ln w="38100">
            <a:solidFill>
              <a:srgbClr val="66006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2A72BB26-455D-8648-8512-32A0393E5A94}"/>
              </a:ext>
            </a:extLst>
          </p:cNvPr>
          <p:cNvCxnSpPr>
            <a:cxnSpLocks/>
            <a:stCxn id="16" idx="3"/>
            <a:endCxn id="15" idx="5"/>
          </p:cNvCxnSpPr>
          <p:nvPr/>
        </p:nvCxnSpPr>
        <p:spPr>
          <a:xfrm rot="5400000" flipH="1">
            <a:off x="5521456" y="883608"/>
            <a:ext cx="319028" cy="798795"/>
          </a:xfrm>
          <a:prstGeom prst="curvedConnector3">
            <a:avLst>
              <a:gd name="adj1" fmla="val -101290"/>
            </a:avLst>
          </a:prstGeom>
          <a:ln w="38100">
            <a:solidFill>
              <a:srgbClr val="66006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BFA9A0D0-E2BA-6646-AC46-E9F9022B0B16}"/>
              </a:ext>
            </a:extLst>
          </p:cNvPr>
          <p:cNvCxnSpPr>
            <a:cxnSpLocks/>
            <a:stCxn id="11" idx="3"/>
            <a:endCxn id="9" idx="6"/>
          </p:cNvCxnSpPr>
          <p:nvPr/>
        </p:nvCxnSpPr>
        <p:spPr>
          <a:xfrm rot="5400000">
            <a:off x="2594600" y="827201"/>
            <a:ext cx="134715" cy="756577"/>
          </a:xfrm>
          <a:prstGeom prst="curvedConnector2">
            <a:avLst/>
          </a:prstGeom>
          <a:ln w="38100">
            <a:solidFill>
              <a:srgbClr val="66006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E9541FF1-03F0-4C43-8E1D-8198FDF8B1E1}"/>
              </a:ext>
            </a:extLst>
          </p:cNvPr>
          <p:cNvCxnSpPr>
            <a:cxnSpLocks/>
            <a:stCxn id="19" idx="6"/>
            <a:endCxn id="20" idx="0"/>
          </p:cNvCxnSpPr>
          <p:nvPr/>
        </p:nvCxnSpPr>
        <p:spPr>
          <a:xfrm>
            <a:off x="1578505" y="3765278"/>
            <a:ext cx="665264" cy="322791"/>
          </a:xfrm>
          <a:prstGeom prst="curvedConnector2">
            <a:avLst/>
          </a:prstGeom>
          <a:ln w="38100">
            <a:solidFill>
              <a:srgbClr val="66006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913AF939-99F7-ED4C-AB42-B4A36FCE7390}"/>
              </a:ext>
            </a:extLst>
          </p:cNvPr>
          <p:cNvCxnSpPr>
            <a:cxnSpLocks/>
            <a:stCxn id="17" idx="7"/>
            <a:endCxn id="12" idx="1"/>
          </p:cNvCxnSpPr>
          <p:nvPr/>
        </p:nvCxnSpPr>
        <p:spPr>
          <a:xfrm rot="5400000" flipH="1" flipV="1">
            <a:off x="4371433" y="3594043"/>
            <a:ext cx="12700" cy="1177140"/>
          </a:xfrm>
          <a:prstGeom prst="curvedConnector3">
            <a:avLst>
              <a:gd name="adj1" fmla="val 2544433"/>
            </a:avLst>
          </a:prstGeom>
          <a:ln w="38100">
            <a:solidFill>
              <a:srgbClr val="66006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35CC4300-CBCD-2F4B-A2EA-C3F3AF2CDB9C}"/>
              </a:ext>
            </a:extLst>
          </p:cNvPr>
          <p:cNvCxnSpPr>
            <a:cxnSpLocks/>
            <a:stCxn id="12" idx="7"/>
            <a:endCxn id="10" idx="2"/>
          </p:cNvCxnSpPr>
          <p:nvPr/>
        </p:nvCxnSpPr>
        <p:spPr>
          <a:xfrm rot="5400000" flipH="1" flipV="1">
            <a:off x="5377319" y="3453010"/>
            <a:ext cx="768784" cy="690423"/>
          </a:xfrm>
          <a:prstGeom prst="curvedConnector2">
            <a:avLst/>
          </a:prstGeom>
          <a:ln w="38100">
            <a:solidFill>
              <a:srgbClr val="66006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3071C8DE-B5E9-2646-8FFE-827A34D584AC}"/>
              </a:ext>
            </a:extLst>
          </p:cNvPr>
          <p:cNvCxnSpPr>
            <a:cxnSpLocks/>
            <a:stCxn id="11" idx="4"/>
            <a:endCxn id="14" idx="3"/>
          </p:cNvCxnSpPr>
          <p:nvPr/>
        </p:nvCxnSpPr>
        <p:spPr>
          <a:xfrm rot="16200000" flipH="1">
            <a:off x="4561881" y="-60712"/>
            <a:ext cx="1213153" cy="3799926"/>
          </a:xfrm>
          <a:prstGeom prst="curvedConnector3">
            <a:avLst>
              <a:gd name="adj1" fmla="val 12663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05E2C168-2119-334F-A9DE-F64387651072}"/>
              </a:ext>
            </a:extLst>
          </p:cNvPr>
          <p:cNvCxnSpPr>
            <a:cxnSpLocks/>
            <a:stCxn id="15" idx="3"/>
            <a:endCxn id="10" idx="2"/>
          </p:cNvCxnSpPr>
          <p:nvPr/>
        </p:nvCxnSpPr>
        <p:spPr>
          <a:xfrm rot="16200000" flipH="1">
            <a:off x="4320830" y="1627736"/>
            <a:ext cx="2290338" cy="1281848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1860EC08-D379-0A48-A5CD-3402F89EBF12}"/>
              </a:ext>
            </a:extLst>
          </p:cNvPr>
          <p:cNvCxnSpPr>
            <a:cxnSpLocks/>
            <a:stCxn id="9" idx="4"/>
            <a:endCxn id="16" idx="4"/>
          </p:cNvCxnSpPr>
          <p:nvPr/>
        </p:nvCxnSpPr>
        <p:spPr>
          <a:xfrm rot="5400000" flipH="1" flipV="1">
            <a:off x="4105458" y="-607520"/>
            <a:ext cx="58576" cy="4347739"/>
          </a:xfrm>
          <a:prstGeom prst="curvedConnector3">
            <a:avLst>
              <a:gd name="adj1" fmla="val -390262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CC76E23A-2B98-7241-BC85-76FFC75183B4}"/>
              </a:ext>
            </a:extLst>
          </p:cNvPr>
          <p:cNvCxnSpPr>
            <a:cxnSpLocks/>
            <a:stCxn id="10" idx="5"/>
            <a:endCxn id="20" idx="4"/>
          </p:cNvCxnSpPr>
          <p:nvPr/>
        </p:nvCxnSpPr>
        <p:spPr>
          <a:xfrm rot="5400000">
            <a:off x="3905079" y="1980767"/>
            <a:ext cx="1091575" cy="4414194"/>
          </a:xfrm>
          <a:prstGeom prst="curvedConnector3">
            <a:avLst>
              <a:gd name="adj1" fmla="val 120942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A2DE7218-FC1E-7C46-A12B-FFE869DF6C3E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 rot="5400000">
            <a:off x="4651793" y="1443193"/>
            <a:ext cx="1547699" cy="374205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76EA680E-6803-6C4B-8743-68C6B0A8529B}"/>
              </a:ext>
            </a:extLst>
          </p:cNvPr>
          <p:cNvCxnSpPr>
            <a:cxnSpLocks/>
            <a:stCxn id="16" idx="3"/>
            <a:endCxn id="12" idx="0"/>
          </p:cNvCxnSpPr>
          <p:nvPr/>
        </p:nvCxnSpPr>
        <p:spPr>
          <a:xfrm rot="5400000">
            <a:off x="4311535" y="2319237"/>
            <a:ext cx="2645551" cy="89211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4F6AA6D8-26D4-344D-BD98-0D989FA3E271}"/>
              </a:ext>
            </a:extLst>
          </p:cNvPr>
          <p:cNvCxnSpPr>
            <a:cxnSpLocks/>
            <a:stCxn id="12" idx="4"/>
            <a:endCxn id="19" idx="3"/>
          </p:cNvCxnSpPr>
          <p:nvPr/>
        </p:nvCxnSpPr>
        <p:spPr>
          <a:xfrm rot="5400000" flipH="1">
            <a:off x="2737795" y="2283197"/>
            <a:ext cx="740127" cy="4160787"/>
          </a:xfrm>
          <a:prstGeom prst="curvedConnector3">
            <a:avLst>
              <a:gd name="adj1" fmla="val -3088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7165A21E-0B75-0643-A99B-0B597A502FC6}"/>
              </a:ext>
            </a:extLst>
          </p:cNvPr>
          <p:cNvCxnSpPr>
            <a:cxnSpLocks/>
            <a:stCxn id="17" idx="1"/>
            <a:endCxn id="21" idx="6"/>
          </p:cNvCxnSpPr>
          <p:nvPr/>
        </p:nvCxnSpPr>
        <p:spPr>
          <a:xfrm rot="16200000" flipV="1">
            <a:off x="1663147" y="2519394"/>
            <a:ext cx="1188571" cy="2137868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499B92F1-6919-1D46-8110-1F6C00839DCD}"/>
              </a:ext>
            </a:extLst>
          </p:cNvPr>
          <p:cNvCxnSpPr>
            <a:cxnSpLocks/>
            <a:stCxn id="17" idx="7"/>
            <a:endCxn id="14" idx="2"/>
          </p:cNvCxnSpPr>
          <p:nvPr/>
        </p:nvCxnSpPr>
        <p:spPr>
          <a:xfrm rot="5400000" flipH="1" flipV="1">
            <a:off x="4395854" y="1604590"/>
            <a:ext cx="1965033" cy="3191014"/>
          </a:xfrm>
          <a:prstGeom prst="curved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430DDC0D-B968-444A-90F9-CD587D2268E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rot="5400000" flipH="1" flipV="1">
            <a:off x="4150139" y="2252385"/>
            <a:ext cx="2873799" cy="797572"/>
          </a:xfrm>
          <a:prstGeom prst="curved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109C4B81-F9C0-8D40-A0D7-13401A7C2D07}"/>
              </a:ext>
            </a:extLst>
          </p:cNvPr>
          <p:cNvCxnSpPr>
            <a:cxnSpLocks/>
            <a:stCxn id="10" idx="0"/>
            <a:endCxn id="15" idx="4"/>
          </p:cNvCxnSpPr>
          <p:nvPr/>
        </p:nvCxnSpPr>
        <p:spPr>
          <a:xfrm rot="16200000" flipV="1">
            <a:off x="4805019" y="1466340"/>
            <a:ext cx="1873003" cy="137639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DD34C262-AA9B-E142-A0D0-B5647AFC5BA8}"/>
              </a:ext>
            </a:extLst>
          </p:cNvPr>
          <p:cNvCxnSpPr>
            <a:cxnSpLocks/>
            <a:stCxn id="14" idx="2"/>
            <a:endCxn id="11" idx="5"/>
          </p:cNvCxnSpPr>
          <p:nvPr/>
        </p:nvCxnSpPr>
        <p:spPr>
          <a:xfrm rot="10800000">
            <a:off x="3496743" y="1138132"/>
            <a:ext cx="3477135" cy="1079448"/>
          </a:xfrm>
          <a:prstGeom prst="curved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115">
            <a:extLst>
              <a:ext uri="{FF2B5EF4-FFF2-40B4-BE49-F238E27FC236}">
                <a16:creationId xmlns:a16="http://schemas.microsoft.com/office/drawing/2014/main" id="{CDDE79E1-C194-674A-A6CB-CAB1F1DB857E}"/>
              </a:ext>
            </a:extLst>
          </p:cNvPr>
          <p:cNvCxnSpPr>
            <a:cxnSpLocks/>
            <a:stCxn id="16" idx="0"/>
            <a:endCxn id="9" idx="0"/>
          </p:cNvCxnSpPr>
          <p:nvPr/>
        </p:nvCxnSpPr>
        <p:spPr>
          <a:xfrm rot="16200000" flipH="1" flipV="1">
            <a:off x="4105459" y="-1253103"/>
            <a:ext cx="58576" cy="4347739"/>
          </a:xfrm>
          <a:prstGeom prst="curvedConnector3">
            <a:avLst>
              <a:gd name="adj1" fmla="val -1720049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Curved Connector 171">
            <a:extLst>
              <a:ext uri="{FF2B5EF4-FFF2-40B4-BE49-F238E27FC236}">
                <a16:creationId xmlns:a16="http://schemas.microsoft.com/office/drawing/2014/main" id="{A8B4D17E-1C2C-6B47-8FDE-12D8BE025490}"/>
              </a:ext>
            </a:extLst>
          </p:cNvPr>
          <p:cNvCxnSpPr>
            <a:cxnSpLocks/>
            <a:stCxn id="19" idx="7"/>
            <a:endCxn id="12" idx="1"/>
          </p:cNvCxnSpPr>
          <p:nvPr/>
        </p:nvCxnSpPr>
        <p:spPr>
          <a:xfrm rot="16200000" flipH="1">
            <a:off x="2899190" y="2121801"/>
            <a:ext cx="645584" cy="3476041"/>
          </a:xfrm>
          <a:prstGeom prst="curvedConnector3">
            <a:avLst>
              <a:gd name="adj1" fmla="val -5005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C46E25D6-7DE8-A143-8E26-B91A58714E44}"/>
              </a:ext>
            </a:extLst>
          </p:cNvPr>
          <p:cNvCxnSpPr>
            <a:cxnSpLocks/>
            <a:stCxn id="20" idx="7"/>
            <a:endCxn id="10" idx="1"/>
          </p:cNvCxnSpPr>
          <p:nvPr/>
        </p:nvCxnSpPr>
        <p:spPr>
          <a:xfrm rot="5400000" flipH="1" flipV="1">
            <a:off x="3838225" y="1819372"/>
            <a:ext cx="997032" cy="3729449"/>
          </a:xfrm>
          <a:prstGeom prst="curvedConnector3">
            <a:avLst>
              <a:gd name="adj1" fmla="val 13241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5546F5B-E6AC-5943-B25A-6A8FFBD39248}"/>
              </a:ext>
            </a:extLst>
          </p:cNvPr>
          <p:cNvGrpSpPr/>
          <p:nvPr/>
        </p:nvGrpSpPr>
        <p:grpSpPr>
          <a:xfrm>
            <a:off x="7581129" y="86100"/>
            <a:ext cx="452549" cy="396038"/>
            <a:chOff x="4572000" y="239486"/>
            <a:chExt cx="1180813" cy="1033362"/>
          </a:xfrm>
        </p:grpSpPr>
        <p:cxnSp>
          <p:nvCxnSpPr>
            <p:cNvPr id="181" name="Curved Connector 19">
              <a:extLst>
                <a:ext uri="{FF2B5EF4-FFF2-40B4-BE49-F238E27FC236}">
                  <a16:creationId xmlns:a16="http://schemas.microsoft.com/office/drawing/2014/main" id="{EC14780A-A65F-D74D-B37F-9B39C0C4C1F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4572000" y="734082"/>
              <a:ext cx="540730" cy="384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20">
              <a:extLst>
                <a:ext uri="{FF2B5EF4-FFF2-40B4-BE49-F238E27FC236}">
                  <a16:creationId xmlns:a16="http://schemas.microsoft.com/office/drawing/2014/main" id="{17405781-BCEF-5340-9C2B-62782F589E1D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5163530" y="239486"/>
              <a:ext cx="0" cy="443796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urved Connector 21">
              <a:extLst>
                <a:ext uri="{FF2B5EF4-FFF2-40B4-BE49-F238E27FC236}">
                  <a16:creationId xmlns:a16="http://schemas.microsoft.com/office/drawing/2014/main" id="{FFF47BF2-03D0-2E41-B8D0-C8357B8BB861}"/>
                </a:ext>
              </a:extLst>
            </p:cNvPr>
            <p:cNvCxnSpPr>
              <a:cxnSpLocks/>
              <a:stCxn id="185" idx="6"/>
            </p:cNvCxnSpPr>
            <p:nvPr/>
          </p:nvCxnSpPr>
          <p:spPr>
            <a:xfrm>
              <a:off x="5214330" y="734082"/>
              <a:ext cx="538483" cy="3840"/>
            </a:xfrm>
            <a:prstGeom prst="straightConnector1">
              <a:avLst/>
            </a:prstGeom>
            <a:ln w="38100">
              <a:solidFill>
                <a:srgbClr val="66006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urved Connector 22">
              <a:extLst>
                <a:ext uri="{FF2B5EF4-FFF2-40B4-BE49-F238E27FC236}">
                  <a16:creationId xmlns:a16="http://schemas.microsoft.com/office/drawing/2014/main" id="{70AE44A6-555E-FA44-B0BA-ECC1A5365E9E}"/>
                </a:ext>
              </a:extLst>
            </p:cNvPr>
            <p:cNvCxnSpPr>
              <a:cxnSpLocks/>
              <a:stCxn id="185" idx="4"/>
            </p:cNvCxnSpPr>
            <p:nvPr/>
          </p:nvCxnSpPr>
          <p:spPr>
            <a:xfrm flipH="1">
              <a:off x="5162407" y="784882"/>
              <a:ext cx="1123" cy="48796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C994D05-BD07-C741-A61B-E8378E672A78}"/>
                </a:ext>
              </a:extLst>
            </p:cNvPr>
            <p:cNvSpPr/>
            <p:nvPr/>
          </p:nvSpPr>
          <p:spPr>
            <a:xfrm>
              <a:off x="5112730" y="683282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FF491D20-7DA8-7D40-8126-46435D3D17BA}"/>
              </a:ext>
            </a:extLst>
          </p:cNvPr>
          <p:cNvSpPr txBox="1"/>
          <p:nvPr/>
        </p:nvSpPr>
        <p:spPr>
          <a:xfrm>
            <a:off x="7590051" y="468236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Actions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E9DA011-6EAA-F145-B4FF-09A7E643A8ED}"/>
              </a:ext>
            </a:extLst>
          </p:cNvPr>
          <p:cNvSpPr txBox="1"/>
          <p:nvPr/>
        </p:nvSpPr>
        <p:spPr>
          <a:xfrm>
            <a:off x="7488313" y="693533"/>
            <a:ext cx="5870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Transitions</a:t>
            </a:r>
          </a:p>
          <a:p>
            <a:pPr algn="r"/>
            <a:r>
              <a:rPr lang="en-US" sz="700" dirty="0"/>
              <a:t>R = -1 </a:t>
            </a:r>
          </a:p>
          <a:p>
            <a:pPr algn="r"/>
            <a:endParaRPr lang="en-US" sz="700" dirty="0"/>
          </a:p>
          <a:p>
            <a:pPr algn="r"/>
            <a:r>
              <a:rPr lang="en-US" sz="700" dirty="0"/>
              <a:t>Goal</a:t>
            </a:r>
          </a:p>
          <a:p>
            <a:pPr algn="r"/>
            <a:r>
              <a:rPr lang="en-US" sz="700" dirty="0"/>
              <a:t>R = 50</a:t>
            </a:r>
          </a:p>
        </p:txBody>
      </p:sp>
    </p:spTree>
    <p:extLst>
      <p:ext uri="{BB962C8B-B14F-4D97-AF65-F5344CB8AC3E}">
        <p14:creationId xmlns:p14="http://schemas.microsoft.com/office/powerpoint/2010/main" val="309564361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 Small Gridworld"/>
          <p:cNvSpPr txBox="1">
            <a:spLocks noGrp="1"/>
          </p:cNvSpPr>
          <p:nvPr>
            <p:ph type="title"/>
          </p:nvPr>
        </p:nvSpPr>
        <p:spPr>
          <a:xfrm>
            <a:off x="0" y="1"/>
            <a:ext cx="7886700" cy="722559"/>
          </a:xfrm>
          <a:prstGeom prst="rect">
            <a:avLst/>
          </a:prstGeom>
        </p:spPr>
        <p:txBody>
          <a:bodyPr/>
          <a:lstStyle/>
          <a:p>
            <a:r>
              <a:rPr dirty="0"/>
              <a:t>Gridworld</a:t>
            </a:r>
            <a:r>
              <a:rPr lang="ga-IE" dirty="0"/>
              <a:t>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2407E2-40BF-7346-A0EF-44E9A14D7120}"/>
              </a:ext>
            </a:extLst>
          </p:cNvPr>
          <p:cNvGraphicFramePr>
            <a:graphicFrameLocks noGrp="1"/>
          </p:cNvGraphicFramePr>
          <p:nvPr/>
        </p:nvGraphicFramePr>
        <p:xfrm>
          <a:off x="8136777" y="137934"/>
          <a:ext cx="870312" cy="1089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04">
                  <a:extLst>
                    <a:ext uri="{9D8B030D-6E8A-4147-A177-3AD203B41FA5}">
                      <a16:colId xmlns:a16="http://schemas.microsoft.com/office/drawing/2014/main" val="2581715865"/>
                    </a:ext>
                  </a:extLst>
                </a:gridCol>
                <a:gridCol w="290104">
                  <a:extLst>
                    <a:ext uri="{9D8B030D-6E8A-4147-A177-3AD203B41FA5}">
                      <a16:colId xmlns:a16="http://schemas.microsoft.com/office/drawing/2014/main" val="2784618430"/>
                    </a:ext>
                  </a:extLst>
                </a:gridCol>
                <a:gridCol w="290104">
                  <a:extLst>
                    <a:ext uri="{9D8B030D-6E8A-4147-A177-3AD203B41FA5}">
                      <a16:colId xmlns:a16="http://schemas.microsoft.com/office/drawing/2014/main" val="1184358381"/>
                    </a:ext>
                  </a:extLst>
                </a:gridCol>
              </a:tblGrid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S</a:t>
                      </a:r>
                    </a:p>
                  </a:txBody>
                  <a:tcPr marL="31601" marR="31601" marT="15800" marB="158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1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2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1977191401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3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4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5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454323901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6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7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8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1755330858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9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10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G</a:t>
                      </a:r>
                    </a:p>
                  </a:txBody>
                  <a:tcPr marL="31601" marR="31601" marT="15800" marB="1580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30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AB387B-7EC2-EB4C-8903-96F6B327D03E}"/>
              </a:ext>
            </a:extLst>
          </p:cNvPr>
          <p:cNvSpPr txBox="1"/>
          <p:nvPr/>
        </p:nvSpPr>
        <p:spPr>
          <a:xfrm>
            <a:off x="7567871" y="677404"/>
            <a:ext cx="5870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Transitions</a:t>
            </a:r>
          </a:p>
          <a:p>
            <a:pPr algn="r"/>
            <a:r>
              <a:rPr lang="en-US" sz="700" dirty="0"/>
              <a:t>R = -1 </a:t>
            </a:r>
          </a:p>
          <a:p>
            <a:pPr algn="r"/>
            <a:endParaRPr lang="en-US" sz="700" dirty="0"/>
          </a:p>
          <a:p>
            <a:pPr algn="r"/>
            <a:r>
              <a:rPr lang="en-US" sz="700" dirty="0"/>
              <a:t>Goal</a:t>
            </a:r>
          </a:p>
          <a:p>
            <a:pPr algn="r"/>
            <a:r>
              <a:rPr lang="en-US" sz="700" dirty="0"/>
              <a:t>R = 50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5546F5B-E6AC-5943-B25A-6A8FFBD39248}"/>
              </a:ext>
            </a:extLst>
          </p:cNvPr>
          <p:cNvGrpSpPr/>
          <p:nvPr/>
        </p:nvGrpSpPr>
        <p:grpSpPr>
          <a:xfrm>
            <a:off x="7592418" y="86100"/>
            <a:ext cx="452549" cy="396038"/>
            <a:chOff x="4572000" y="239486"/>
            <a:chExt cx="1180813" cy="1033362"/>
          </a:xfrm>
        </p:grpSpPr>
        <p:cxnSp>
          <p:nvCxnSpPr>
            <p:cNvPr id="181" name="Curved Connector 19">
              <a:extLst>
                <a:ext uri="{FF2B5EF4-FFF2-40B4-BE49-F238E27FC236}">
                  <a16:creationId xmlns:a16="http://schemas.microsoft.com/office/drawing/2014/main" id="{EC14780A-A65F-D74D-B37F-9B39C0C4C1F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4572000" y="734082"/>
              <a:ext cx="540730" cy="384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20">
              <a:extLst>
                <a:ext uri="{FF2B5EF4-FFF2-40B4-BE49-F238E27FC236}">
                  <a16:creationId xmlns:a16="http://schemas.microsoft.com/office/drawing/2014/main" id="{17405781-BCEF-5340-9C2B-62782F589E1D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5163530" y="239486"/>
              <a:ext cx="0" cy="443796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urved Connector 21">
              <a:extLst>
                <a:ext uri="{FF2B5EF4-FFF2-40B4-BE49-F238E27FC236}">
                  <a16:creationId xmlns:a16="http://schemas.microsoft.com/office/drawing/2014/main" id="{FFF47BF2-03D0-2E41-B8D0-C8357B8BB861}"/>
                </a:ext>
              </a:extLst>
            </p:cNvPr>
            <p:cNvCxnSpPr>
              <a:cxnSpLocks/>
              <a:stCxn id="185" idx="6"/>
            </p:cNvCxnSpPr>
            <p:nvPr/>
          </p:nvCxnSpPr>
          <p:spPr>
            <a:xfrm>
              <a:off x="5214330" y="734082"/>
              <a:ext cx="538483" cy="3840"/>
            </a:xfrm>
            <a:prstGeom prst="straightConnector1">
              <a:avLst/>
            </a:prstGeom>
            <a:ln w="38100">
              <a:solidFill>
                <a:srgbClr val="66006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urved Connector 22">
              <a:extLst>
                <a:ext uri="{FF2B5EF4-FFF2-40B4-BE49-F238E27FC236}">
                  <a16:creationId xmlns:a16="http://schemas.microsoft.com/office/drawing/2014/main" id="{70AE44A6-555E-FA44-B0BA-ECC1A5365E9E}"/>
                </a:ext>
              </a:extLst>
            </p:cNvPr>
            <p:cNvCxnSpPr>
              <a:cxnSpLocks/>
              <a:stCxn id="185" idx="4"/>
            </p:cNvCxnSpPr>
            <p:nvPr/>
          </p:nvCxnSpPr>
          <p:spPr>
            <a:xfrm flipH="1">
              <a:off x="5162407" y="784882"/>
              <a:ext cx="1123" cy="48796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C994D05-BD07-C741-A61B-E8378E672A78}"/>
                </a:ext>
              </a:extLst>
            </p:cNvPr>
            <p:cNvSpPr/>
            <p:nvPr/>
          </p:nvSpPr>
          <p:spPr>
            <a:xfrm>
              <a:off x="5112730" y="683282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FF491D20-7DA8-7D40-8126-46435D3D17BA}"/>
              </a:ext>
            </a:extLst>
          </p:cNvPr>
          <p:cNvSpPr txBox="1"/>
          <p:nvPr/>
        </p:nvSpPr>
        <p:spPr>
          <a:xfrm>
            <a:off x="7601340" y="468236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Actions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B1B0B6EC-D8A0-7940-B648-9B6133EC0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007995"/>
              </p:ext>
            </p:extLst>
          </p:nvPr>
        </p:nvGraphicFramePr>
        <p:xfrm>
          <a:off x="122766" y="620410"/>
          <a:ext cx="2269067" cy="3473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701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598311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81050522"/>
                    </a:ext>
                  </a:extLst>
                </a:gridCol>
                <a:gridCol w="743655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7968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38384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6457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755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17576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053884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18C9C52C-A284-E948-8A56-AE6A5B0E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14507"/>
              </p:ext>
            </p:extLst>
          </p:nvPr>
        </p:nvGraphicFramePr>
        <p:xfrm>
          <a:off x="2727519" y="620410"/>
          <a:ext cx="2269067" cy="434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392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383822">
                  <a:extLst>
                    <a:ext uri="{9D8B030D-6E8A-4147-A177-3AD203B41FA5}">
                      <a16:colId xmlns:a16="http://schemas.microsoft.com/office/drawing/2014/main" val="2137796131"/>
                    </a:ext>
                  </a:extLst>
                </a:gridCol>
                <a:gridCol w="763253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6202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713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2607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5711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7968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38384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6457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17576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909400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820EEFA-51B6-6841-B901-4D873800C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68326"/>
              </p:ext>
            </p:extLst>
          </p:nvPr>
        </p:nvGraphicFramePr>
        <p:xfrm>
          <a:off x="5329353" y="620410"/>
          <a:ext cx="2269067" cy="28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69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654756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428978">
                  <a:extLst>
                    <a:ext uri="{9D8B030D-6E8A-4147-A177-3AD203B41FA5}">
                      <a16:colId xmlns:a16="http://schemas.microsoft.com/office/drawing/2014/main" val="2046007488"/>
                    </a:ext>
                  </a:extLst>
                </a:gridCol>
                <a:gridCol w="644464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6202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713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2607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5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6446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 Small Gridworld"/>
          <p:cNvSpPr txBox="1">
            <a:spLocks noGrp="1"/>
          </p:cNvSpPr>
          <p:nvPr>
            <p:ph type="title"/>
          </p:nvPr>
        </p:nvSpPr>
        <p:spPr>
          <a:xfrm>
            <a:off x="0" y="1"/>
            <a:ext cx="7886700" cy="722559"/>
          </a:xfrm>
          <a:prstGeom prst="rect">
            <a:avLst/>
          </a:prstGeom>
        </p:spPr>
        <p:txBody>
          <a:bodyPr/>
          <a:lstStyle/>
          <a:p>
            <a:r>
              <a:rPr dirty="0"/>
              <a:t>Gridworld</a:t>
            </a:r>
            <a:r>
              <a:rPr lang="ga-IE" dirty="0"/>
              <a:t>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2407E2-40BF-7346-A0EF-44E9A14D7120}"/>
              </a:ext>
            </a:extLst>
          </p:cNvPr>
          <p:cNvGraphicFramePr>
            <a:graphicFrameLocks noGrp="1"/>
          </p:cNvGraphicFramePr>
          <p:nvPr/>
        </p:nvGraphicFramePr>
        <p:xfrm>
          <a:off x="8136777" y="137934"/>
          <a:ext cx="870312" cy="1089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04">
                  <a:extLst>
                    <a:ext uri="{9D8B030D-6E8A-4147-A177-3AD203B41FA5}">
                      <a16:colId xmlns:a16="http://schemas.microsoft.com/office/drawing/2014/main" val="2581715865"/>
                    </a:ext>
                  </a:extLst>
                </a:gridCol>
                <a:gridCol w="290104">
                  <a:extLst>
                    <a:ext uri="{9D8B030D-6E8A-4147-A177-3AD203B41FA5}">
                      <a16:colId xmlns:a16="http://schemas.microsoft.com/office/drawing/2014/main" val="2784618430"/>
                    </a:ext>
                  </a:extLst>
                </a:gridCol>
                <a:gridCol w="290104">
                  <a:extLst>
                    <a:ext uri="{9D8B030D-6E8A-4147-A177-3AD203B41FA5}">
                      <a16:colId xmlns:a16="http://schemas.microsoft.com/office/drawing/2014/main" val="1184358381"/>
                    </a:ext>
                  </a:extLst>
                </a:gridCol>
              </a:tblGrid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S</a:t>
                      </a:r>
                    </a:p>
                  </a:txBody>
                  <a:tcPr marL="31601" marR="31601" marT="15800" marB="158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1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2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1977191401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3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4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5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454323901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6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7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8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1755330858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9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10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G</a:t>
                      </a:r>
                    </a:p>
                  </a:txBody>
                  <a:tcPr marL="31601" marR="31601" marT="15800" marB="1580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30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AB387B-7EC2-EB4C-8903-96F6B327D03E}"/>
              </a:ext>
            </a:extLst>
          </p:cNvPr>
          <p:cNvSpPr txBox="1"/>
          <p:nvPr/>
        </p:nvSpPr>
        <p:spPr>
          <a:xfrm>
            <a:off x="7567871" y="677404"/>
            <a:ext cx="5870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Transitions</a:t>
            </a:r>
          </a:p>
          <a:p>
            <a:pPr algn="r"/>
            <a:r>
              <a:rPr lang="en-US" sz="700" dirty="0"/>
              <a:t>R = -1 </a:t>
            </a:r>
          </a:p>
          <a:p>
            <a:pPr algn="r"/>
            <a:endParaRPr lang="en-US" sz="700" dirty="0"/>
          </a:p>
          <a:p>
            <a:pPr algn="r"/>
            <a:r>
              <a:rPr lang="en-US" sz="700" dirty="0"/>
              <a:t>Goal</a:t>
            </a:r>
          </a:p>
          <a:p>
            <a:pPr algn="r"/>
            <a:r>
              <a:rPr lang="en-US" sz="700" dirty="0"/>
              <a:t>R = 50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5546F5B-E6AC-5943-B25A-6A8FFBD39248}"/>
              </a:ext>
            </a:extLst>
          </p:cNvPr>
          <p:cNvGrpSpPr/>
          <p:nvPr/>
        </p:nvGrpSpPr>
        <p:grpSpPr>
          <a:xfrm>
            <a:off x="7592418" y="86100"/>
            <a:ext cx="452549" cy="396038"/>
            <a:chOff x="4572000" y="239486"/>
            <a:chExt cx="1180813" cy="1033362"/>
          </a:xfrm>
        </p:grpSpPr>
        <p:cxnSp>
          <p:nvCxnSpPr>
            <p:cNvPr id="181" name="Curved Connector 19">
              <a:extLst>
                <a:ext uri="{FF2B5EF4-FFF2-40B4-BE49-F238E27FC236}">
                  <a16:creationId xmlns:a16="http://schemas.microsoft.com/office/drawing/2014/main" id="{EC14780A-A65F-D74D-B37F-9B39C0C4C1F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4572000" y="734082"/>
              <a:ext cx="540730" cy="384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20">
              <a:extLst>
                <a:ext uri="{FF2B5EF4-FFF2-40B4-BE49-F238E27FC236}">
                  <a16:creationId xmlns:a16="http://schemas.microsoft.com/office/drawing/2014/main" id="{17405781-BCEF-5340-9C2B-62782F589E1D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5163530" y="239486"/>
              <a:ext cx="0" cy="443796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urved Connector 21">
              <a:extLst>
                <a:ext uri="{FF2B5EF4-FFF2-40B4-BE49-F238E27FC236}">
                  <a16:creationId xmlns:a16="http://schemas.microsoft.com/office/drawing/2014/main" id="{FFF47BF2-03D0-2E41-B8D0-C8357B8BB861}"/>
                </a:ext>
              </a:extLst>
            </p:cNvPr>
            <p:cNvCxnSpPr>
              <a:cxnSpLocks/>
              <a:stCxn id="185" idx="6"/>
            </p:cNvCxnSpPr>
            <p:nvPr/>
          </p:nvCxnSpPr>
          <p:spPr>
            <a:xfrm>
              <a:off x="5214330" y="734082"/>
              <a:ext cx="538483" cy="3840"/>
            </a:xfrm>
            <a:prstGeom prst="straightConnector1">
              <a:avLst/>
            </a:prstGeom>
            <a:ln w="38100">
              <a:solidFill>
                <a:srgbClr val="66006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urved Connector 22">
              <a:extLst>
                <a:ext uri="{FF2B5EF4-FFF2-40B4-BE49-F238E27FC236}">
                  <a16:creationId xmlns:a16="http://schemas.microsoft.com/office/drawing/2014/main" id="{70AE44A6-555E-FA44-B0BA-ECC1A5365E9E}"/>
                </a:ext>
              </a:extLst>
            </p:cNvPr>
            <p:cNvCxnSpPr>
              <a:cxnSpLocks/>
              <a:stCxn id="185" idx="4"/>
            </p:cNvCxnSpPr>
            <p:nvPr/>
          </p:nvCxnSpPr>
          <p:spPr>
            <a:xfrm flipH="1">
              <a:off x="5162407" y="784882"/>
              <a:ext cx="1123" cy="48796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C994D05-BD07-C741-A61B-E8378E672A78}"/>
                </a:ext>
              </a:extLst>
            </p:cNvPr>
            <p:cNvSpPr/>
            <p:nvPr/>
          </p:nvSpPr>
          <p:spPr>
            <a:xfrm>
              <a:off x="5112730" y="683282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FF491D20-7DA8-7D40-8126-46435D3D17BA}"/>
              </a:ext>
            </a:extLst>
          </p:cNvPr>
          <p:cNvSpPr txBox="1"/>
          <p:nvPr/>
        </p:nvSpPr>
        <p:spPr>
          <a:xfrm>
            <a:off x="7601340" y="468236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Actions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B1B0B6EC-D8A0-7940-B648-9B6133EC0A3E}"/>
              </a:ext>
            </a:extLst>
          </p:cNvPr>
          <p:cNvGraphicFramePr>
            <a:graphicFrameLocks noGrp="1"/>
          </p:cNvGraphicFramePr>
          <p:nvPr/>
        </p:nvGraphicFramePr>
        <p:xfrm>
          <a:off x="122766" y="620410"/>
          <a:ext cx="2269067" cy="3473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701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598311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81050522"/>
                    </a:ext>
                  </a:extLst>
                </a:gridCol>
                <a:gridCol w="743655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7968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38384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6457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755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17576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053884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18C9C52C-A284-E948-8A56-AE6A5B0E5325}"/>
              </a:ext>
            </a:extLst>
          </p:cNvPr>
          <p:cNvGraphicFramePr>
            <a:graphicFrameLocks noGrp="1"/>
          </p:cNvGraphicFramePr>
          <p:nvPr/>
        </p:nvGraphicFramePr>
        <p:xfrm>
          <a:off x="2727519" y="620410"/>
          <a:ext cx="2269067" cy="434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392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383822">
                  <a:extLst>
                    <a:ext uri="{9D8B030D-6E8A-4147-A177-3AD203B41FA5}">
                      <a16:colId xmlns:a16="http://schemas.microsoft.com/office/drawing/2014/main" val="2137796131"/>
                    </a:ext>
                  </a:extLst>
                </a:gridCol>
                <a:gridCol w="763253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6202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713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2607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5711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7968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38384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6457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17576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909400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820EEFA-51B6-6841-B901-4D873800CB44}"/>
              </a:ext>
            </a:extLst>
          </p:cNvPr>
          <p:cNvGraphicFramePr>
            <a:graphicFrameLocks noGrp="1"/>
          </p:cNvGraphicFramePr>
          <p:nvPr/>
        </p:nvGraphicFramePr>
        <p:xfrm>
          <a:off x="5329353" y="620410"/>
          <a:ext cx="2269067" cy="28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69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654756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428978">
                  <a:extLst>
                    <a:ext uri="{9D8B030D-6E8A-4147-A177-3AD203B41FA5}">
                      <a16:colId xmlns:a16="http://schemas.microsoft.com/office/drawing/2014/main" val="2046007488"/>
                    </a:ext>
                  </a:extLst>
                </a:gridCol>
                <a:gridCol w="644464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6202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713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2607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5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65581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 Small Gridworld"/>
          <p:cNvSpPr txBox="1">
            <a:spLocks noGrp="1"/>
          </p:cNvSpPr>
          <p:nvPr>
            <p:ph type="title"/>
          </p:nvPr>
        </p:nvSpPr>
        <p:spPr>
          <a:xfrm>
            <a:off x="0" y="1"/>
            <a:ext cx="7886700" cy="722559"/>
          </a:xfrm>
          <a:prstGeom prst="rect">
            <a:avLst/>
          </a:prstGeom>
        </p:spPr>
        <p:txBody>
          <a:bodyPr/>
          <a:lstStyle/>
          <a:p>
            <a:r>
              <a:rPr dirty="0"/>
              <a:t>Gridworld</a:t>
            </a:r>
            <a:r>
              <a:rPr lang="ga-IE" dirty="0"/>
              <a:t>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2407E2-40BF-7346-A0EF-44E9A14D7120}"/>
              </a:ext>
            </a:extLst>
          </p:cNvPr>
          <p:cNvGraphicFramePr>
            <a:graphicFrameLocks noGrp="1"/>
          </p:cNvGraphicFramePr>
          <p:nvPr/>
        </p:nvGraphicFramePr>
        <p:xfrm>
          <a:off x="8136777" y="137934"/>
          <a:ext cx="870312" cy="1089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04">
                  <a:extLst>
                    <a:ext uri="{9D8B030D-6E8A-4147-A177-3AD203B41FA5}">
                      <a16:colId xmlns:a16="http://schemas.microsoft.com/office/drawing/2014/main" val="2581715865"/>
                    </a:ext>
                  </a:extLst>
                </a:gridCol>
                <a:gridCol w="290104">
                  <a:extLst>
                    <a:ext uri="{9D8B030D-6E8A-4147-A177-3AD203B41FA5}">
                      <a16:colId xmlns:a16="http://schemas.microsoft.com/office/drawing/2014/main" val="2784618430"/>
                    </a:ext>
                  </a:extLst>
                </a:gridCol>
                <a:gridCol w="290104">
                  <a:extLst>
                    <a:ext uri="{9D8B030D-6E8A-4147-A177-3AD203B41FA5}">
                      <a16:colId xmlns:a16="http://schemas.microsoft.com/office/drawing/2014/main" val="1184358381"/>
                    </a:ext>
                  </a:extLst>
                </a:gridCol>
              </a:tblGrid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S</a:t>
                      </a:r>
                    </a:p>
                  </a:txBody>
                  <a:tcPr marL="31601" marR="31601" marT="15800" marB="158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1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2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1977191401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3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4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5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454323901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6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7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8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1755330858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9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10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G</a:t>
                      </a:r>
                    </a:p>
                  </a:txBody>
                  <a:tcPr marL="31601" marR="31601" marT="15800" marB="1580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30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AB387B-7EC2-EB4C-8903-96F6B327D03E}"/>
              </a:ext>
            </a:extLst>
          </p:cNvPr>
          <p:cNvSpPr txBox="1"/>
          <p:nvPr/>
        </p:nvSpPr>
        <p:spPr>
          <a:xfrm>
            <a:off x="7567871" y="677404"/>
            <a:ext cx="5870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Transitions</a:t>
            </a:r>
          </a:p>
          <a:p>
            <a:pPr algn="r"/>
            <a:r>
              <a:rPr lang="en-US" sz="700" dirty="0"/>
              <a:t>R = -1 </a:t>
            </a:r>
          </a:p>
          <a:p>
            <a:pPr algn="r"/>
            <a:endParaRPr lang="en-US" sz="700" dirty="0"/>
          </a:p>
          <a:p>
            <a:pPr algn="r"/>
            <a:r>
              <a:rPr lang="en-US" sz="700" dirty="0"/>
              <a:t>Goal</a:t>
            </a:r>
          </a:p>
          <a:p>
            <a:pPr algn="r"/>
            <a:r>
              <a:rPr lang="en-US" sz="700" dirty="0"/>
              <a:t>R = 50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5546F5B-E6AC-5943-B25A-6A8FFBD39248}"/>
              </a:ext>
            </a:extLst>
          </p:cNvPr>
          <p:cNvGrpSpPr/>
          <p:nvPr/>
        </p:nvGrpSpPr>
        <p:grpSpPr>
          <a:xfrm>
            <a:off x="7592418" y="86100"/>
            <a:ext cx="452549" cy="396038"/>
            <a:chOff x="4572000" y="239486"/>
            <a:chExt cx="1180813" cy="1033362"/>
          </a:xfrm>
        </p:grpSpPr>
        <p:cxnSp>
          <p:nvCxnSpPr>
            <p:cNvPr id="181" name="Curved Connector 19">
              <a:extLst>
                <a:ext uri="{FF2B5EF4-FFF2-40B4-BE49-F238E27FC236}">
                  <a16:creationId xmlns:a16="http://schemas.microsoft.com/office/drawing/2014/main" id="{EC14780A-A65F-D74D-B37F-9B39C0C4C1F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4572000" y="734082"/>
              <a:ext cx="540730" cy="384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20">
              <a:extLst>
                <a:ext uri="{FF2B5EF4-FFF2-40B4-BE49-F238E27FC236}">
                  <a16:creationId xmlns:a16="http://schemas.microsoft.com/office/drawing/2014/main" id="{17405781-BCEF-5340-9C2B-62782F589E1D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5163530" y="239486"/>
              <a:ext cx="0" cy="443796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urved Connector 21">
              <a:extLst>
                <a:ext uri="{FF2B5EF4-FFF2-40B4-BE49-F238E27FC236}">
                  <a16:creationId xmlns:a16="http://schemas.microsoft.com/office/drawing/2014/main" id="{FFF47BF2-03D0-2E41-B8D0-C8357B8BB861}"/>
                </a:ext>
              </a:extLst>
            </p:cNvPr>
            <p:cNvCxnSpPr>
              <a:cxnSpLocks/>
              <a:stCxn id="185" idx="6"/>
            </p:cNvCxnSpPr>
            <p:nvPr/>
          </p:nvCxnSpPr>
          <p:spPr>
            <a:xfrm>
              <a:off x="5214330" y="734082"/>
              <a:ext cx="538483" cy="3840"/>
            </a:xfrm>
            <a:prstGeom prst="straightConnector1">
              <a:avLst/>
            </a:prstGeom>
            <a:ln w="38100">
              <a:solidFill>
                <a:srgbClr val="66006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urved Connector 22">
              <a:extLst>
                <a:ext uri="{FF2B5EF4-FFF2-40B4-BE49-F238E27FC236}">
                  <a16:creationId xmlns:a16="http://schemas.microsoft.com/office/drawing/2014/main" id="{70AE44A6-555E-FA44-B0BA-ECC1A5365E9E}"/>
                </a:ext>
              </a:extLst>
            </p:cNvPr>
            <p:cNvCxnSpPr>
              <a:cxnSpLocks/>
              <a:stCxn id="185" idx="4"/>
            </p:cNvCxnSpPr>
            <p:nvPr/>
          </p:nvCxnSpPr>
          <p:spPr>
            <a:xfrm flipH="1">
              <a:off x="5162407" y="784882"/>
              <a:ext cx="1123" cy="48796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C994D05-BD07-C741-A61B-E8378E672A78}"/>
                </a:ext>
              </a:extLst>
            </p:cNvPr>
            <p:cNvSpPr/>
            <p:nvPr/>
          </p:nvSpPr>
          <p:spPr>
            <a:xfrm>
              <a:off x="5112730" y="683282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FF491D20-7DA8-7D40-8126-46435D3D17BA}"/>
              </a:ext>
            </a:extLst>
          </p:cNvPr>
          <p:cNvSpPr txBox="1"/>
          <p:nvPr/>
        </p:nvSpPr>
        <p:spPr>
          <a:xfrm>
            <a:off x="7601340" y="468236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Actions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B1B0B6EC-D8A0-7940-B648-9B6133EC0A3E}"/>
              </a:ext>
            </a:extLst>
          </p:cNvPr>
          <p:cNvGraphicFramePr>
            <a:graphicFrameLocks noGrp="1"/>
          </p:cNvGraphicFramePr>
          <p:nvPr/>
        </p:nvGraphicFramePr>
        <p:xfrm>
          <a:off x="122766" y="620410"/>
          <a:ext cx="2269067" cy="3473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701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598311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81050522"/>
                    </a:ext>
                  </a:extLst>
                </a:gridCol>
                <a:gridCol w="743655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7968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38384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6457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755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17576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053884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18C9C52C-A284-E948-8A56-AE6A5B0E5325}"/>
              </a:ext>
            </a:extLst>
          </p:cNvPr>
          <p:cNvGraphicFramePr>
            <a:graphicFrameLocks noGrp="1"/>
          </p:cNvGraphicFramePr>
          <p:nvPr/>
        </p:nvGraphicFramePr>
        <p:xfrm>
          <a:off x="2727519" y="620410"/>
          <a:ext cx="2269067" cy="434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392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383822">
                  <a:extLst>
                    <a:ext uri="{9D8B030D-6E8A-4147-A177-3AD203B41FA5}">
                      <a16:colId xmlns:a16="http://schemas.microsoft.com/office/drawing/2014/main" val="2137796131"/>
                    </a:ext>
                  </a:extLst>
                </a:gridCol>
                <a:gridCol w="763253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6202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713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2607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5711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7968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38384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6457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17576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909400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820EEFA-51B6-6841-B901-4D873800CB44}"/>
              </a:ext>
            </a:extLst>
          </p:cNvPr>
          <p:cNvGraphicFramePr>
            <a:graphicFrameLocks noGrp="1"/>
          </p:cNvGraphicFramePr>
          <p:nvPr/>
        </p:nvGraphicFramePr>
        <p:xfrm>
          <a:off x="5329353" y="620410"/>
          <a:ext cx="2269067" cy="28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69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654756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428978">
                  <a:extLst>
                    <a:ext uri="{9D8B030D-6E8A-4147-A177-3AD203B41FA5}">
                      <a16:colId xmlns:a16="http://schemas.microsoft.com/office/drawing/2014/main" val="2046007488"/>
                    </a:ext>
                  </a:extLst>
                </a:gridCol>
                <a:gridCol w="644464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6202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713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2607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5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1259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775" y="994174"/>
            <a:ext cx="8556147" cy="3936416"/>
          </a:xfrm>
        </p:spPr>
        <p:txBody>
          <a:bodyPr>
            <a:normAutofit/>
          </a:bodyPr>
          <a:lstStyle/>
          <a:p>
            <a:r>
              <a:rPr lang="en-GB" noProof="0" dirty="0"/>
              <a:t>Much of the content in this section </a:t>
            </a:r>
            <a:br>
              <a:rPr lang="en-GB" noProof="0" dirty="0"/>
            </a:br>
            <a:r>
              <a:rPr lang="en-GB" noProof="0" dirty="0"/>
              <a:t>will follow “Reinforcement Learning</a:t>
            </a:r>
            <a:br>
              <a:rPr lang="en-GB" noProof="0" dirty="0"/>
            </a:br>
            <a:r>
              <a:rPr lang="en-GB" noProof="0" dirty="0"/>
              <a:t>An Introduction”, 2</a:t>
            </a:r>
            <a:r>
              <a:rPr lang="en-GB" baseline="30000" noProof="0" dirty="0"/>
              <a:t>nd</a:t>
            </a:r>
            <a:r>
              <a:rPr lang="en-GB" noProof="0" dirty="0"/>
              <a:t> Edition, </a:t>
            </a:r>
            <a:br>
              <a:rPr lang="en-GB" noProof="0" dirty="0"/>
            </a:br>
            <a:r>
              <a:rPr lang="en-GB" noProof="0" dirty="0"/>
              <a:t>Richard S. Sutton and Andrew </a:t>
            </a:r>
            <a:br>
              <a:rPr lang="en-GB" noProof="0" dirty="0"/>
            </a:br>
            <a:r>
              <a:rPr lang="en-GB" noProof="0" dirty="0"/>
              <a:t>G. Barto, MIT Press, 2018 (to appear)</a:t>
            </a:r>
          </a:p>
          <a:p>
            <a:r>
              <a:rPr lang="en-GB" noProof="0" dirty="0"/>
              <a:t>A legitimate online version of this </a:t>
            </a:r>
            <a:br>
              <a:rPr lang="en-GB" noProof="0" dirty="0"/>
            </a:br>
            <a:r>
              <a:rPr lang="en-GB" noProof="0" dirty="0"/>
              <a:t>book is available at: </a:t>
            </a:r>
          </a:p>
          <a:p>
            <a:r>
              <a:rPr lang="en-GB" sz="2800" noProof="0" dirty="0">
                <a:hlinkClick r:id="rId2"/>
              </a:rPr>
              <a:t>www.incompleteideas.net/book/the-book-2nd.html</a:t>
            </a:r>
            <a:r>
              <a:rPr lang="en-GB" sz="2800" noProof="0" dirty="0"/>
              <a:t> </a:t>
            </a:r>
          </a:p>
          <a:p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Reference 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E7B2C-0C24-114D-9B96-4C284B9B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64" y="994174"/>
            <a:ext cx="1974830" cy="254994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71761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 Small Gridworld"/>
          <p:cNvSpPr txBox="1">
            <a:spLocks noGrp="1"/>
          </p:cNvSpPr>
          <p:nvPr>
            <p:ph type="title"/>
          </p:nvPr>
        </p:nvSpPr>
        <p:spPr>
          <a:xfrm>
            <a:off x="0" y="1"/>
            <a:ext cx="7886700" cy="722559"/>
          </a:xfrm>
          <a:prstGeom prst="rect">
            <a:avLst/>
          </a:prstGeom>
        </p:spPr>
        <p:txBody>
          <a:bodyPr/>
          <a:lstStyle/>
          <a:p>
            <a:r>
              <a:rPr dirty="0"/>
              <a:t>Gridworld</a:t>
            </a:r>
            <a:r>
              <a:rPr lang="ga-IE" dirty="0"/>
              <a:t>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2407E2-40BF-7346-A0EF-44E9A14D7120}"/>
              </a:ext>
            </a:extLst>
          </p:cNvPr>
          <p:cNvGraphicFramePr>
            <a:graphicFrameLocks noGrp="1"/>
          </p:cNvGraphicFramePr>
          <p:nvPr/>
        </p:nvGraphicFramePr>
        <p:xfrm>
          <a:off x="8136777" y="137934"/>
          <a:ext cx="870312" cy="1089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04">
                  <a:extLst>
                    <a:ext uri="{9D8B030D-6E8A-4147-A177-3AD203B41FA5}">
                      <a16:colId xmlns:a16="http://schemas.microsoft.com/office/drawing/2014/main" val="2581715865"/>
                    </a:ext>
                  </a:extLst>
                </a:gridCol>
                <a:gridCol w="290104">
                  <a:extLst>
                    <a:ext uri="{9D8B030D-6E8A-4147-A177-3AD203B41FA5}">
                      <a16:colId xmlns:a16="http://schemas.microsoft.com/office/drawing/2014/main" val="2784618430"/>
                    </a:ext>
                  </a:extLst>
                </a:gridCol>
                <a:gridCol w="290104">
                  <a:extLst>
                    <a:ext uri="{9D8B030D-6E8A-4147-A177-3AD203B41FA5}">
                      <a16:colId xmlns:a16="http://schemas.microsoft.com/office/drawing/2014/main" val="1184358381"/>
                    </a:ext>
                  </a:extLst>
                </a:gridCol>
              </a:tblGrid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S</a:t>
                      </a:r>
                    </a:p>
                  </a:txBody>
                  <a:tcPr marL="31601" marR="31601" marT="15800" marB="158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1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2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1977191401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3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4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5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454323901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6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7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8</a:t>
                      </a:r>
                    </a:p>
                  </a:txBody>
                  <a:tcPr marL="31601" marR="31601" marT="15800" marB="15800"/>
                </a:tc>
                <a:extLst>
                  <a:ext uri="{0D108BD9-81ED-4DB2-BD59-A6C34878D82A}">
                    <a16:rowId xmlns:a16="http://schemas.microsoft.com/office/drawing/2014/main" val="1755330858"/>
                  </a:ext>
                </a:extLst>
              </a:tr>
              <a:tr h="272301">
                <a:tc>
                  <a:txBody>
                    <a:bodyPr/>
                    <a:lstStyle/>
                    <a:p>
                      <a:r>
                        <a:rPr lang="en-US" sz="500" dirty="0"/>
                        <a:t>9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10</a:t>
                      </a:r>
                    </a:p>
                  </a:txBody>
                  <a:tcPr marL="31601" marR="31601" marT="15800" marB="15800"/>
                </a:tc>
                <a:tc>
                  <a:txBody>
                    <a:bodyPr/>
                    <a:lstStyle/>
                    <a:p>
                      <a:r>
                        <a:rPr lang="en-US" sz="500" dirty="0"/>
                        <a:t>G</a:t>
                      </a:r>
                    </a:p>
                  </a:txBody>
                  <a:tcPr marL="31601" marR="31601" marT="15800" marB="1580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30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AB387B-7EC2-EB4C-8903-96F6B327D03E}"/>
              </a:ext>
            </a:extLst>
          </p:cNvPr>
          <p:cNvSpPr txBox="1"/>
          <p:nvPr/>
        </p:nvSpPr>
        <p:spPr>
          <a:xfrm>
            <a:off x="7567871" y="677404"/>
            <a:ext cx="5870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Transitions</a:t>
            </a:r>
          </a:p>
          <a:p>
            <a:pPr algn="r"/>
            <a:r>
              <a:rPr lang="en-US" sz="700" dirty="0"/>
              <a:t>R = -1 </a:t>
            </a:r>
          </a:p>
          <a:p>
            <a:pPr algn="r"/>
            <a:endParaRPr lang="en-US" sz="700" dirty="0"/>
          </a:p>
          <a:p>
            <a:pPr algn="r"/>
            <a:r>
              <a:rPr lang="en-US" sz="700" dirty="0"/>
              <a:t>Goal</a:t>
            </a:r>
          </a:p>
          <a:p>
            <a:pPr algn="r"/>
            <a:r>
              <a:rPr lang="en-US" sz="700" dirty="0"/>
              <a:t>R = 50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5546F5B-E6AC-5943-B25A-6A8FFBD39248}"/>
              </a:ext>
            </a:extLst>
          </p:cNvPr>
          <p:cNvGrpSpPr/>
          <p:nvPr/>
        </p:nvGrpSpPr>
        <p:grpSpPr>
          <a:xfrm>
            <a:off x="7592418" y="86100"/>
            <a:ext cx="452549" cy="396038"/>
            <a:chOff x="4572000" y="239486"/>
            <a:chExt cx="1180813" cy="1033362"/>
          </a:xfrm>
        </p:grpSpPr>
        <p:cxnSp>
          <p:nvCxnSpPr>
            <p:cNvPr id="181" name="Curved Connector 19">
              <a:extLst>
                <a:ext uri="{FF2B5EF4-FFF2-40B4-BE49-F238E27FC236}">
                  <a16:creationId xmlns:a16="http://schemas.microsoft.com/office/drawing/2014/main" id="{EC14780A-A65F-D74D-B37F-9B39C0C4C1F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4572000" y="734082"/>
              <a:ext cx="540730" cy="384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20">
              <a:extLst>
                <a:ext uri="{FF2B5EF4-FFF2-40B4-BE49-F238E27FC236}">
                  <a16:creationId xmlns:a16="http://schemas.microsoft.com/office/drawing/2014/main" id="{17405781-BCEF-5340-9C2B-62782F589E1D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5163530" y="239486"/>
              <a:ext cx="0" cy="443796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urved Connector 21">
              <a:extLst>
                <a:ext uri="{FF2B5EF4-FFF2-40B4-BE49-F238E27FC236}">
                  <a16:creationId xmlns:a16="http://schemas.microsoft.com/office/drawing/2014/main" id="{FFF47BF2-03D0-2E41-B8D0-C8357B8BB861}"/>
                </a:ext>
              </a:extLst>
            </p:cNvPr>
            <p:cNvCxnSpPr>
              <a:cxnSpLocks/>
              <a:stCxn id="185" idx="6"/>
            </p:cNvCxnSpPr>
            <p:nvPr/>
          </p:nvCxnSpPr>
          <p:spPr>
            <a:xfrm>
              <a:off x="5214330" y="734082"/>
              <a:ext cx="538483" cy="3840"/>
            </a:xfrm>
            <a:prstGeom prst="straightConnector1">
              <a:avLst/>
            </a:prstGeom>
            <a:ln w="38100">
              <a:solidFill>
                <a:srgbClr val="66006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urved Connector 22">
              <a:extLst>
                <a:ext uri="{FF2B5EF4-FFF2-40B4-BE49-F238E27FC236}">
                  <a16:creationId xmlns:a16="http://schemas.microsoft.com/office/drawing/2014/main" id="{70AE44A6-555E-FA44-B0BA-ECC1A5365E9E}"/>
                </a:ext>
              </a:extLst>
            </p:cNvPr>
            <p:cNvCxnSpPr>
              <a:cxnSpLocks/>
              <a:stCxn id="185" idx="4"/>
            </p:cNvCxnSpPr>
            <p:nvPr/>
          </p:nvCxnSpPr>
          <p:spPr>
            <a:xfrm flipH="1">
              <a:off x="5162407" y="784882"/>
              <a:ext cx="1123" cy="48796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C994D05-BD07-C741-A61B-E8378E672A78}"/>
                </a:ext>
              </a:extLst>
            </p:cNvPr>
            <p:cNvSpPr/>
            <p:nvPr/>
          </p:nvSpPr>
          <p:spPr>
            <a:xfrm>
              <a:off x="5112730" y="683282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FF491D20-7DA8-7D40-8126-46435D3D17BA}"/>
              </a:ext>
            </a:extLst>
          </p:cNvPr>
          <p:cNvSpPr txBox="1"/>
          <p:nvPr/>
        </p:nvSpPr>
        <p:spPr>
          <a:xfrm>
            <a:off x="7601340" y="468236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Actions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B1B0B6EC-D8A0-7940-B648-9B6133EC0A3E}"/>
              </a:ext>
            </a:extLst>
          </p:cNvPr>
          <p:cNvGraphicFramePr>
            <a:graphicFrameLocks noGrp="1"/>
          </p:cNvGraphicFramePr>
          <p:nvPr/>
        </p:nvGraphicFramePr>
        <p:xfrm>
          <a:off x="122766" y="620410"/>
          <a:ext cx="2269067" cy="3473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701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598311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81050522"/>
                    </a:ext>
                  </a:extLst>
                </a:gridCol>
                <a:gridCol w="743655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7968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38384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6457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755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17576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053884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18C9C52C-A284-E948-8A56-AE6A5B0E5325}"/>
              </a:ext>
            </a:extLst>
          </p:cNvPr>
          <p:cNvGraphicFramePr>
            <a:graphicFrameLocks noGrp="1"/>
          </p:cNvGraphicFramePr>
          <p:nvPr/>
        </p:nvGraphicFramePr>
        <p:xfrm>
          <a:off x="2727519" y="620410"/>
          <a:ext cx="2269067" cy="434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392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383822">
                  <a:extLst>
                    <a:ext uri="{9D8B030D-6E8A-4147-A177-3AD203B41FA5}">
                      <a16:colId xmlns:a16="http://schemas.microsoft.com/office/drawing/2014/main" val="2137796131"/>
                    </a:ext>
                  </a:extLst>
                </a:gridCol>
                <a:gridCol w="763253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6202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713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2607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5711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7968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38384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6457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17576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909400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820EEFA-51B6-6841-B901-4D873800CB44}"/>
              </a:ext>
            </a:extLst>
          </p:cNvPr>
          <p:cNvGraphicFramePr>
            <a:graphicFrameLocks noGrp="1"/>
          </p:cNvGraphicFramePr>
          <p:nvPr/>
        </p:nvGraphicFramePr>
        <p:xfrm>
          <a:off x="5329353" y="620410"/>
          <a:ext cx="2269067" cy="28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69">
                  <a:extLst>
                    <a:ext uri="{9D8B030D-6E8A-4147-A177-3AD203B41FA5}">
                      <a16:colId xmlns:a16="http://schemas.microsoft.com/office/drawing/2014/main" val="3065184565"/>
                    </a:ext>
                  </a:extLst>
                </a:gridCol>
                <a:gridCol w="654756">
                  <a:extLst>
                    <a:ext uri="{9D8B030D-6E8A-4147-A177-3AD203B41FA5}">
                      <a16:colId xmlns:a16="http://schemas.microsoft.com/office/drawing/2014/main" val="3578735108"/>
                    </a:ext>
                  </a:extLst>
                </a:gridCol>
                <a:gridCol w="428978">
                  <a:extLst>
                    <a:ext uri="{9D8B030D-6E8A-4147-A177-3AD203B41FA5}">
                      <a16:colId xmlns:a16="http://schemas.microsoft.com/office/drawing/2014/main" val="2046007488"/>
                    </a:ext>
                  </a:extLst>
                </a:gridCol>
                <a:gridCol w="644464">
                  <a:extLst>
                    <a:ext uri="{9D8B030D-6E8A-4147-A177-3AD203B41FA5}">
                      <a16:colId xmlns:a16="http://schemas.microsoft.com/office/drawing/2014/main" val="2452765776"/>
                    </a:ext>
                  </a:extLst>
                </a:gridCol>
              </a:tblGrid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Q(s, 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721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6202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65497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71335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882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26079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710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8549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81901"/>
                  </a:ext>
                </a:extLst>
              </a:tr>
              <a:tr h="289474">
                <a:tc>
                  <a:txBody>
                    <a:bodyPr/>
                    <a:lstStyle/>
                    <a:p>
                      <a:r>
                        <a:rPr lang="en-US" sz="12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5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37346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arsa: On-Policy TD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Sarsa: On-Policy TD Control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319184"/>
            <a:ext cx="81661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5754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arsa: On-Policy TD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Sarsa: On-Policy TD Control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319184"/>
            <a:ext cx="8166100" cy="314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2EF844-3D32-D949-B513-3DE970FEA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8" t="68521" r="25274" b="19525"/>
          <a:stretch/>
        </p:blipFill>
        <p:spPr>
          <a:xfrm>
            <a:off x="89732" y="2571750"/>
            <a:ext cx="9000481" cy="625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22106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liffwal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ga-IE" dirty="0"/>
              <a:t>Example: Cliffwalking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399" b="62951"/>
          <a:stretch/>
        </p:blipFill>
        <p:spPr>
          <a:xfrm>
            <a:off x="870792" y="1442824"/>
            <a:ext cx="7427815" cy="2894852"/>
          </a:xfrm>
          <a:prstGeom prst="rect">
            <a:avLst/>
          </a:prstGeom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 rot="16200000">
            <a:off x="6376781" y="2407146"/>
            <a:ext cx="4967102" cy="5056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900" dirty="0"/>
              <a:t>Reinforcement Learning: An Introduction , Second edition, in progress  </a:t>
            </a:r>
            <a:br>
              <a:rPr lang="en-US" sz="900" dirty="0"/>
            </a:br>
            <a:r>
              <a:rPr lang="en-US" sz="900" dirty="0"/>
              <a:t>Richard S. Sutton and Andrew G. Barto, MIT Press, 2017</a:t>
            </a:r>
          </a:p>
          <a:p>
            <a:r>
              <a:rPr lang="en-IE" sz="900" dirty="0">
                <a:hlinkClick r:id="rId3"/>
              </a:rPr>
              <a:t>www.incompleteideas.net/book/the-book-2nd.html</a:t>
            </a:r>
            <a:r>
              <a:rPr lang="en-I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123227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liffwal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ga-IE" dirty="0"/>
              <a:t>Example: </a:t>
            </a:r>
            <a:r>
              <a:rPr dirty="0"/>
              <a:t>Cliffwalking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3495" b="-826"/>
          <a:stretch/>
        </p:blipFill>
        <p:spPr>
          <a:xfrm>
            <a:off x="940815" y="994173"/>
            <a:ext cx="6750568" cy="3607118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 rot="16200000">
            <a:off x="6376781" y="2407146"/>
            <a:ext cx="4967102" cy="5056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900" dirty="0"/>
              <a:t>Reinforcement Learning: An Introduction , Second edition, in progress  </a:t>
            </a:r>
            <a:br>
              <a:rPr lang="en-US" sz="900" dirty="0"/>
            </a:br>
            <a:r>
              <a:rPr lang="en-US" sz="900" dirty="0"/>
              <a:t>Richard S. Sutton and Andrew G. Barto, MIT Press, 2017</a:t>
            </a:r>
          </a:p>
          <a:p>
            <a:r>
              <a:rPr lang="en-IE" sz="900" dirty="0">
                <a:hlinkClick r:id="rId3"/>
              </a:rPr>
              <a:t>www.incompleteideas.net/book/the-book-2nd.html</a:t>
            </a:r>
            <a:r>
              <a:rPr lang="en-I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057298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44620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765" y="994174"/>
            <a:ext cx="8216242" cy="3936416"/>
          </a:xfrm>
        </p:spPr>
        <p:txBody>
          <a:bodyPr>
            <a:normAutofit/>
          </a:bodyPr>
          <a:lstStyle/>
          <a:p>
            <a:r>
              <a:rPr lang="en-GB" sz="2800" noProof="0" dirty="0"/>
              <a:t>We have looked at the most common reinforcement learning paradigm - temporal difference learning</a:t>
            </a:r>
          </a:p>
          <a:p>
            <a:r>
              <a:rPr lang="en-GB" sz="2800" noProof="0" dirty="0"/>
              <a:t>We introduced the ideas of</a:t>
            </a:r>
          </a:p>
          <a:p>
            <a:pPr lvl="1"/>
            <a:r>
              <a:rPr lang="en-GB" sz="2400" noProof="0"/>
              <a:t>SARSA learning </a:t>
            </a:r>
            <a:r>
              <a:rPr lang="en-GB" sz="2400" noProof="0" dirty="0"/>
              <a:t>(on policy)</a:t>
            </a:r>
          </a:p>
          <a:p>
            <a:pPr lvl="1"/>
            <a:r>
              <a:rPr lang="en-GB" sz="2400" dirty="0"/>
              <a:t>Q learning (off-policy)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2199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Questions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5000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10333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gent-Env.pdf" descr="Agent-Env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847" y="1031156"/>
            <a:ext cx="7484774" cy="274699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 rot="16200000">
            <a:off x="6376787" y="2407152"/>
            <a:ext cx="4967102" cy="5056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900" dirty="0"/>
              <a:t>Reinforcement Learning: An Introduction , Second edition, in progress  </a:t>
            </a:r>
            <a:br>
              <a:rPr lang="en-US" sz="900" dirty="0"/>
            </a:br>
            <a:r>
              <a:rPr lang="en-US" sz="900" dirty="0"/>
              <a:t>Richard S. Sutton and Andrew G. Barto, MIT Press, 2017</a:t>
            </a:r>
          </a:p>
          <a:p>
            <a:r>
              <a:rPr lang="en-IE" sz="900" dirty="0">
                <a:hlinkClick r:id="rId3"/>
              </a:rPr>
              <a:t>www.incompleteideas.net/book/the-book-2nd.html</a:t>
            </a:r>
            <a:r>
              <a:rPr lang="en-IE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9978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12601" y="1412702"/>
            <a:ext cx="1472874" cy="10204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800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966" y="602346"/>
            <a:ext cx="1472874" cy="10204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800" dirty="0">
                <a:solidFill>
                  <a:schemeClr val="tx1"/>
                </a:solidFill>
              </a:rPr>
              <a:t>Reward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3236" y="2223058"/>
            <a:ext cx="1472874" cy="10204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800" dirty="0">
                <a:solidFill>
                  <a:schemeClr val="tx1"/>
                </a:solidFill>
              </a:rPr>
              <a:t>Value Function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7173872" y="3033415"/>
            <a:ext cx="1472874" cy="10204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800" dirty="0">
                <a:solidFill>
                  <a:schemeClr val="tx1"/>
                </a:solidFill>
              </a:rPr>
              <a:t>Environment Model</a:t>
            </a:r>
          </a:p>
        </p:txBody>
      </p:sp>
      <p:cxnSp>
        <p:nvCxnSpPr>
          <p:cNvPr id="10" name="Elbow Connector 9"/>
          <p:cNvCxnSpPr>
            <a:stCxn id="8" idx="1"/>
            <a:endCxn id="7" idx="3"/>
          </p:cNvCxnSpPr>
          <p:nvPr/>
        </p:nvCxnSpPr>
        <p:spPr>
          <a:xfrm rot="10800000">
            <a:off x="6466110" y="2733263"/>
            <a:ext cx="707762" cy="810357"/>
          </a:xfrm>
          <a:prstGeom prst="bentConnector3">
            <a:avLst/>
          </a:prstGeom>
          <a:ln w="28575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1"/>
            <a:endCxn id="5" idx="3"/>
          </p:cNvCxnSpPr>
          <p:nvPr/>
        </p:nvCxnSpPr>
        <p:spPr>
          <a:xfrm rot="10800000">
            <a:off x="4285486" y="1922908"/>
            <a:ext cx="707761" cy="810356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>
            <a:off x="2104850" y="1112551"/>
            <a:ext cx="707761" cy="810356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257300" y="1"/>
            <a:ext cx="7886700" cy="994172"/>
          </a:xfrm>
          <a:prstGeom prst="rect">
            <a:avLst/>
          </a:prstGeom>
        </p:spPr>
        <p:txBody>
          <a:bodyPr anchor="ctr"/>
          <a:lstStyle>
            <a:lvl1pPr marL="8890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GB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594970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Policies &amp; Value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The value of a state </a:t>
            </a:r>
            <a:r>
              <a:rPr lang="en-GB" i="1" noProof="0" dirty="0"/>
              <a:t>s</a:t>
            </a:r>
            <a:r>
              <a:rPr lang="en-GB" noProof="0" dirty="0"/>
              <a:t> under a policy </a:t>
            </a:r>
            <a:r>
              <a:rPr lang="en-GB" noProof="0" dirty="0">
                <a:latin typeface="Times New Roman"/>
                <a:cs typeface="Times New Roman"/>
              </a:rPr>
              <a:t>π</a:t>
            </a:r>
            <a:r>
              <a:rPr lang="en-GB" noProof="0" dirty="0"/>
              <a:t> is the expected return when starting in state </a:t>
            </a:r>
            <a:r>
              <a:rPr lang="en-GB" i="1" noProof="0" dirty="0"/>
              <a:t>s</a:t>
            </a:r>
            <a:r>
              <a:rPr lang="en-GB" noProof="0" dirty="0"/>
              <a:t> and taking actions following </a:t>
            </a:r>
            <a:r>
              <a:rPr lang="en-GB" noProof="0" dirty="0">
                <a:latin typeface="Times New Roman"/>
                <a:cs typeface="Times New Roman"/>
              </a:rPr>
              <a:t>π</a:t>
            </a:r>
            <a:r>
              <a:rPr lang="en-GB" noProof="0" dirty="0"/>
              <a:t> thereafter:</a:t>
            </a:r>
          </a:p>
          <a:p>
            <a:endParaRPr lang="en-GB" sz="1800" dirty="0"/>
          </a:p>
          <a:p>
            <a:endParaRPr lang="en-GB" dirty="0"/>
          </a:p>
          <a:p>
            <a:r>
              <a:rPr lang="en-GB" dirty="0"/>
              <a:t>We can similarly define the value of taking an action a in state </a:t>
            </a:r>
            <a:r>
              <a:rPr lang="en-GB" i="1" dirty="0"/>
              <a:t>s</a:t>
            </a:r>
            <a:r>
              <a:rPr lang="en-GB" dirty="0"/>
              <a:t> under policy </a:t>
            </a:r>
            <a:r>
              <a:rPr lang="en-GB" dirty="0">
                <a:latin typeface="Times New Roman"/>
                <a:cs typeface="Times New Roman"/>
              </a:rPr>
              <a:t>π </a:t>
            </a:r>
            <a:r>
              <a:rPr lang="en-GB" dirty="0"/>
              <a:t>as:</a:t>
            </a:r>
          </a:p>
          <a:p>
            <a:endParaRPr lang="en-GB" noProof="0" dirty="0"/>
          </a:p>
        </p:txBody>
      </p:sp>
      <p:pic>
        <p:nvPicPr>
          <p:cNvPr id="5" name="Picture 4" descr="Screen Shot 2018-04-04 at 12.01.1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0" r="64868" b="26610"/>
          <a:stretch/>
        </p:blipFill>
        <p:spPr>
          <a:xfrm>
            <a:off x="2108541" y="2505791"/>
            <a:ext cx="3737869" cy="681562"/>
          </a:xfrm>
          <a:prstGeom prst="rect">
            <a:avLst/>
          </a:prstGeom>
        </p:spPr>
      </p:pic>
      <p:pic>
        <p:nvPicPr>
          <p:cNvPr id="6" name="Picture 5" descr="Screen Shot 2018-04-04 at 12.04.4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8" r="51916" b="24498"/>
          <a:stretch/>
        </p:blipFill>
        <p:spPr>
          <a:xfrm>
            <a:off x="1653285" y="4433535"/>
            <a:ext cx="5397809" cy="6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Optimal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All optimal policies share the same </a:t>
            </a:r>
            <a:r>
              <a:rPr lang="en-GB" b="1" noProof="0" dirty="0"/>
              <a:t>optimal state-value function</a:t>
            </a:r>
          </a:p>
          <a:p>
            <a:endParaRPr lang="en-GB" b="1" noProof="0" dirty="0"/>
          </a:p>
          <a:p>
            <a:endParaRPr lang="en-GB" b="1" noProof="0" dirty="0"/>
          </a:p>
          <a:p>
            <a:r>
              <a:rPr lang="en-GB" noProof="0" dirty="0"/>
              <a:t>And the </a:t>
            </a:r>
            <a:r>
              <a:rPr lang="en-GB" b="1" noProof="0" dirty="0"/>
              <a:t>optimal action-value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019"/>
          <a:stretch/>
        </p:blipFill>
        <p:spPr>
          <a:xfrm>
            <a:off x="945175" y="2302287"/>
            <a:ext cx="3331809" cy="579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5322"/>
          <a:stretch/>
        </p:blipFill>
        <p:spPr>
          <a:xfrm>
            <a:off x="945175" y="3839897"/>
            <a:ext cx="3897480" cy="5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274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Categorising RL Approaches</a:t>
            </a:r>
          </a:p>
        </p:txBody>
      </p:sp>
    </p:spTree>
    <p:extLst>
      <p:ext uri="{BB962C8B-B14F-4D97-AF65-F5344CB8AC3E}">
        <p14:creationId xmlns:p14="http://schemas.microsoft.com/office/powerpoint/2010/main" val="236916914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Load">
  <a:themeElements>
    <a:clrScheme name="Custom 1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3665BE"/>
      </a:hlink>
      <a:folHlink>
        <a:srgbClr val="EBA141"/>
      </a:folHlink>
    </a:clrScheme>
    <a:fontScheme name="PresentationLoa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esentationLoad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Optima"/>
        <a:ea typeface="Optima"/>
        <a:cs typeface="Optim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 Condensed"/>
        <a:ea typeface="Futura Condensed"/>
        <a:cs typeface="Futura Condensed"/>
      </a:majorFont>
      <a:minorFont>
        <a:latin typeface="Skia Regular"/>
        <a:ea typeface="Skia Regular"/>
        <a:cs typeface="Skia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86359">
            <a:alpha val="33000"/>
          </a:srgbClr>
        </a:solidFill>
        <a:ln w="25400" cap="flat">
          <a:solidFill>
            <a:srgbClr val="3A5253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Futura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A5253"/>
          </a:solidFill>
          <a:prstDash val="solid"/>
          <a:miter lim="400000"/>
        </a:ln>
        <a:effectLst>
          <a:outerShdw blurRad="25400" dist="25400" dir="2700000" rotWithShape="0">
            <a:srgbClr val="FFFFFF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6888</TotalTime>
  <Words>1783</Words>
  <Application>Microsoft Macintosh PowerPoint</Application>
  <PresentationFormat>On-screen Show (16:9)</PresentationFormat>
  <Paragraphs>876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47</vt:i4>
      </vt:variant>
    </vt:vector>
  </HeadingPairs>
  <TitlesOfParts>
    <vt:vector size="66" baseType="lpstr">
      <vt:lpstr>Arial</vt:lpstr>
      <vt:lpstr>Arial Rounded MT Bold</vt:lpstr>
      <vt:lpstr>Calibri</vt:lpstr>
      <vt:lpstr>Futura Condensed</vt:lpstr>
      <vt:lpstr>Gill Sans</vt:lpstr>
      <vt:lpstr>Helvetica</vt:lpstr>
      <vt:lpstr>Helvetica Light</vt:lpstr>
      <vt:lpstr>Herculanum</vt:lpstr>
      <vt:lpstr>Lucida Grande</vt:lpstr>
      <vt:lpstr>Optima</vt:lpstr>
      <vt:lpstr>Palatino</vt:lpstr>
      <vt:lpstr>Times</vt:lpstr>
      <vt:lpstr>Times New Roman</vt:lpstr>
      <vt:lpstr>Wingdings</vt:lpstr>
      <vt:lpstr>Office Theme</vt:lpstr>
      <vt:lpstr>PresentationLoad</vt:lpstr>
      <vt:lpstr>Custom Design</vt:lpstr>
      <vt:lpstr>White</vt:lpstr>
      <vt:lpstr>2_White</vt:lpstr>
      <vt:lpstr>PowerPoint Presentation</vt:lpstr>
      <vt:lpstr>Information</vt:lpstr>
      <vt:lpstr>PowerPoint Presentation</vt:lpstr>
      <vt:lpstr>Reference Book</vt:lpstr>
      <vt:lpstr>PowerPoint Presentation</vt:lpstr>
      <vt:lpstr>PowerPoint Presentation</vt:lpstr>
      <vt:lpstr>Policies &amp; Value Functions</vt:lpstr>
      <vt:lpstr>Optimal Policies</vt:lpstr>
      <vt:lpstr>Categorising RL Approaches</vt:lpstr>
      <vt:lpstr>Policy Evaluation &amp; Policy Improvement</vt:lpstr>
      <vt:lpstr>Policy Iteration</vt:lpstr>
      <vt:lpstr>Generalized Policy Iteration</vt:lpstr>
      <vt:lpstr>Generalized Policy Iteration</vt:lpstr>
      <vt:lpstr>Categorising RL Approaches</vt:lpstr>
      <vt:lpstr>Exhausitve Search</vt:lpstr>
      <vt:lpstr>Dynamic Programming</vt:lpstr>
      <vt:lpstr>Dynamic Programming</vt:lpstr>
      <vt:lpstr>Monte Carlo Methods</vt:lpstr>
      <vt:lpstr>Monte Carlo Methods</vt:lpstr>
      <vt:lpstr>Temporal Difference Methods</vt:lpstr>
      <vt:lpstr>Temporal Difference Methods</vt:lpstr>
      <vt:lpstr>PowerPoint Presentation</vt:lpstr>
      <vt:lpstr>TD Methods Bootstrap and Sample</vt:lpstr>
      <vt:lpstr>TD Methods Bootstrap and Sample</vt:lpstr>
      <vt:lpstr>Temporal Difference Learning</vt:lpstr>
      <vt:lpstr>𝜀-Greedy Policy</vt:lpstr>
      <vt:lpstr>Learning An Action-Value Function</vt:lpstr>
      <vt:lpstr>On Policy Versus Off Policy Control</vt:lpstr>
      <vt:lpstr>Sarsa: On-Policy TD Control</vt:lpstr>
      <vt:lpstr>Sarsa: On-Policy TD Control</vt:lpstr>
      <vt:lpstr>Q-Learning: Off-Policy TD Control</vt:lpstr>
      <vt:lpstr>Q-Learning: Off-Policy TD Control</vt:lpstr>
      <vt:lpstr>Gridworlds</vt:lpstr>
      <vt:lpstr>Gridworlds</vt:lpstr>
      <vt:lpstr>PowerPoint Presentation</vt:lpstr>
      <vt:lpstr>Gridworlds</vt:lpstr>
      <vt:lpstr>Gridworlds</vt:lpstr>
      <vt:lpstr>Gridworlds</vt:lpstr>
      <vt:lpstr>Gridworlds</vt:lpstr>
      <vt:lpstr>Gridworlds</vt:lpstr>
      <vt:lpstr>Sarsa: On-Policy TD Control</vt:lpstr>
      <vt:lpstr>Sarsa: On-Policy TD Control</vt:lpstr>
      <vt:lpstr>Example: Cliffwalking</vt:lpstr>
      <vt:lpstr>Example: Cliffwalking</vt:lpstr>
      <vt:lpstr>Summary</vt:lpstr>
      <vt:lpstr>Summary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Mac Namee</dc:creator>
  <cp:lastModifiedBy>Brian Mac Namee</cp:lastModifiedBy>
  <cp:revision>1607</cp:revision>
  <cp:lastPrinted>2019-04-10T11:56:55Z</cp:lastPrinted>
  <dcterms:created xsi:type="dcterms:W3CDTF">2018-01-22T09:17:33Z</dcterms:created>
  <dcterms:modified xsi:type="dcterms:W3CDTF">2019-04-10T13:22:47Z</dcterms:modified>
</cp:coreProperties>
</file>